
<file path=[Content_Types].xml><?xml version="1.0" encoding="utf-8"?>
<Types xmlns="http://schemas.openxmlformats.org/package/2006/content-types">
  <Default Extension="emf" ContentType="image/x-emf"/>
  <Default Extension="jpeg" ContentType="image/jpeg"/>
  <Default Extension="mp4" ContentType="video/mp4"/>
  <Default Extension="png" ContentType="image/png"/>
  <Default Extension="rels" ContentType="application/vnd.openxmlformats-package.relationships+xml"/>
  <Default Extension="tif" ContentType="image/tiff"/>
  <Default Extension="tiff" ContentType="image/tiff"/>
  <Default Extension="wdp" ContentType="image/vnd.ms-photo"/>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thumbnail" Target="docProps/thumbnail.jpeg"/><Relationship Id="rId2" Type="http://schemas.openxmlformats.org/officeDocument/2006/relationships/officeDocument" Target="ppt/presentation.xml"/><Relationship Id="rId1" Type="http://schemas.microsoft.com/office/2011/relationships/webextensiontaskpanes" Target="ppt/webextensions/taskpanes.xml"/><Relationship Id="rId5" Type="http://schemas.openxmlformats.org/officeDocument/2006/relationships/extended-properties" Target="docProps/app.xml"/><Relationship Id="rId4"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0"/>
  </p:notesMasterIdLst>
  <p:handoutMasterIdLst>
    <p:handoutMasterId r:id="rId21"/>
  </p:handoutMasterIdLst>
  <p:sldIdLst>
    <p:sldId id="256" r:id="rId2"/>
    <p:sldId id="261" r:id="rId3"/>
    <p:sldId id="257" r:id="rId4"/>
    <p:sldId id="353" r:id="rId5"/>
    <p:sldId id="576" r:id="rId6"/>
    <p:sldId id="575" r:id="rId7"/>
    <p:sldId id="300" r:id="rId8"/>
    <p:sldId id="311" r:id="rId9"/>
    <p:sldId id="603" r:id="rId10"/>
    <p:sldId id="602" r:id="rId11"/>
    <p:sldId id="582" r:id="rId12"/>
    <p:sldId id="579" r:id="rId13"/>
    <p:sldId id="303" r:id="rId14"/>
    <p:sldId id="606" r:id="rId15"/>
    <p:sldId id="607" r:id="rId16"/>
    <p:sldId id="587" r:id="rId17"/>
    <p:sldId id="297" r:id="rId18"/>
    <p:sldId id="608" r:id="rId19"/>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userDrawn="1">
          <p15:clr>
            <a:srgbClr val="A4A3A4"/>
          </p15:clr>
        </p15:guide>
        <p15:guide id="2" pos="2880"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F38F1D1B-8020-CA03-1045-6573283CD11B}" name="Maleeha Waqar" initials="MW" userId="S::uqmwaqar@uq.edu.au::d7a7db9d-95d3-49ad-82ae-a4da5c7b410e"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432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2A488322-F2BA-4B5B-9748-0D474271808F}" styleName="Medium Style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74C1A8A3-306A-4EB7-A6B1-4F7E0EB9C5D6}" styleName="Medium Style 3 – Acc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EB9631B5-78F2-41C9-869B-9F39066F8104}" styleName="Medium Style 3 – Accent 4">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4"/>
          </a:solidFill>
        </a:fill>
      </a:tcStyle>
    </a:lastCol>
    <a:firstCol>
      <a:tcTxStyle b="on">
        <a:fontRef idx="minor">
          <a:scrgbClr r="0" g="0" b="0"/>
        </a:fontRef>
        <a:schemeClr val="lt1"/>
      </a:tcTxStyle>
      <a:tcStyle>
        <a:tcBdr/>
        <a:fill>
          <a:solidFill>
            <a:schemeClr val="accent4"/>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188"/>
    <p:restoredTop sz="82295"/>
  </p:normalViewPr>
  <p:slideViewPr>
    <p:cSldViewPr>
      <p:cViewPr varScale="1">
        <p:scale>
          <a:sx n="120" d="100"/>
          <a:sy n="120" d="100"/>
        </p:scale>
        <p:origin x="1140" y="102"/>
      </p:cViewPr>
      <p:guideLst>
        <p:guide orient="horz" pos="1620"/>
        <p:guide pos="2880"/>
      </p:guideLst>
    </p:cSldViewPr>
  </p:slideViewPr>
  <p:outlineViewPr>
    <p:cViewPr>
      <p:scale>
        <a:sx n="100" d="100"/>
        <a:sy n="100" d="100"/>
      </p:scale>
      <p:origin x="-256" y="0"/>
    </p:cViewPr>
  </p:outlineViewPr>
  <p:notesTextViewPr>
    <p:cViewPr>
      <p:scale>
        <a:sx n="100" d="100"/>
        <a:sy n="100" d="100"/>
      </p:scale>
      <p:origin x="0" y="0"/>
    </p:cViewPr>
  </p:notesTextViewPr>
  <p:sorterViewPr>
    <p:cViewPr>
      <p:scale>
        <a:sx n="80" d="100"/>
        <a:sy n="8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microsoft.com/office/2018/10/relationships/authors" Target="authors.xml"/><Relationship Id="rId3" Type="http://schemas.openxmlformats.org/officeDocument/2006/relationships/slide" Target="slides/slide2.xml"/><Relationship Id="rId21"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1F82838F-13D5-9D60-0DBD-40915A442745}"/>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D4593FF0-0474-8D2E-E3ED-B120C284CED9}"/>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E90968E1-6D66-BA40-96E5-A53B1EA024C5}" type="datetimeFigureOut">
              <a:rPr lang="en-US" smtClean="0"/>
              <a:t>8/18/2024</a:t>
            </a:fld>
            <a:endParaRPr lang="en-US"/>
          </a:p>
        </p:txBody>
      </p:sp>
      <p:sp>
        <p:nvSpPr>
          <p:cNvPr id="4" name="Footer Placeholder 3">
            <a:extLst>
              <a:ext uri="{FF2B5EF4-FFF2-40B4-BE49-F238E27FC236}">
                <a16:creationId xmlns:a16="http://schemas.microsoft.com/office/drawing/2014/main" id="{5F9D0D74-59DE-7C2D-FD81-9740A694146A}"/>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669F63C8-EC83-4DA9-A6E6-852BE921C7B9}"/>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70ABCEA6-4370-3D4D-8135-25F907E339A0}" type="slidenum">
              <a:rPr lang="en-US" smtClean="0"/>
              <a:t>‹#›</a:t>
            </a:fld>
            <a:endParaRPr lang="en-US"/>
          </a:p>
        </p:txBody>
      </p:sp>
    </p:spTree>
    <p:extLst>
      <p:ext uri="{BB962C8B-B14F-4D97-AF65-F5344CB8AC3E}">
        <p14:creationId xmlns:p14="http://schemas.microsoft.com/office/powerpoint/2010/main" val="3646659211"/>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8935912-55E7-B44C-A0CC-71B7B42D9F8A}" type="datetimeFigureOut">
              <a:rPr lang="en-US" smtClean="0"/>
              <a:t>8/18/2024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6534E5B-D2D6-5D47-A824-BC8AAFF6BAAC}" type="slidenum">
              <a:rPr lang="en-US" smtClean="0"/>
              <a:t>‹#›</a:t>
            </a:fld>
            <a:endParaRPr lang="en-US"/>
          </a:p>
        </p:txBody>
      </p:sp>
    </p:spTree>
    <p:extLst>
      <p:ext uri="{BB962C8B-B14F-4D97-AF65-F5344CB8AC3E}">
        <p14:creationId xmlns:p14="http://schemas.microsoft.com/office/powerpoint/2010/main" val="729712197"/>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6534E5B-D2D6-5D47-A824-BC8AAFF6BAAC}" type="slidenum">
              <a:rPr lang="en-US" smtClean="0"/>
              <a:t>1</a:t>
            </a:fld>
            <a:endParaRPr lang="en-US"/>
          </a:p>
        </p:txBody>
      </p:sp>
    </p:spTree>
    <p:extLst>
      <p:ext uri="{BB962C8B-B14F-4D97-AF65-F5344CB8AC3E}">
        <p14:creationId xmlns:p14="http://schemas.microsoft.com/office/powerpoint/2010/main" val="22692365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6534E5B-D2D6-5D47-A824-BC8AAFF6BAAC}" type="slidenum">
              <a:rPr lang="en-US" smtClean="0"/>
              <a:t>2</a:t>
            </a:fld>
            <a:endParaRPr lang="en-US"/>
          </a:p>
        </p:txBody>
      </p:sp>
    </p:spTree>
    <p:extLst>
      <p:ext uri="{BB962C8B-B14F-4D97-AF65-F5344CB8AC3E}">
        <p14:creationId xmlns:p14="http://schemas.microsoft.com/office/powerpoint/2010/main" val="28176330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6534E5B-D2D6-5D47-A824-BC8AAFF6BAAC}" type="slidenum">
              <a:rPr lang="en-US" smtClean="0"/>
              <a:t>3</a:t>
            </a:fld>
            <a:endParaRPr lang="en-US"/>
          </a:p>
        </p:txBody>
      </p:sp>
    </p:spTree>
    <p:extLst>
      <p:ext uri="{BB962C8B-B14F-4D97-AF65-F5344CB8AC3E}">
        <p14:creationId xmlns:p14="http://schemas.microsoft.com/office/powerpoint/2010/main" val="18144869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p:cNvSpPr>
          <p:nvPr>
            <p:ph type="sldImg"/>
          </p:nvPr>
        </p:nvSpPr>
        <p:spPr bwMode="auto">
          <a:xfrm>
            <a:off x="381000" y="685800"/>
            <a:ext cx="6096000" cy="3429000"/>
          </a:xfrm>
          <a:noFill/>
          <a:ln>
            <a:solidFill>
              <a:srgbClr val="000000"/>
            </a:solidFill>
            <a:miter lim="800000"/>
            <a:headEnd/>
            <a:tailEnd/>
          </a:ln>
        </p:spPr>
      </p:sp>
      <p:sp>
        <p:nvSpPr>
          <p:cNvPr id="32771" name="Notes Placeholder 2"/>
          <p:cNvSpPr>
            <a:spLocks noGrp="1"/>
          </p:cNvSpPr>
          <p:nvPr>
            <p:ph type="body" idx="1"/>
          </p:nvPr>
        </p:nvSpPr>
        <p:spPr bwMode="auto">
          <a:noFill/>
        </p:spPr>
        <p:txBody>
          <a:bodyPr wrap="square"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200" kern="1200" dirty="0">
                <a:solidFill>
                  <a:schemeClr val="tx1"/>
                </a:solidFill>
                <a:effectLst/>
                <a:latin typeface="+mn-lt"/>
                <a:ea typeface="+mn-ea"/>
                <a:cs typeface="+mn-cs"/>
              </a:rPr>
              <a:t>https://</a:t>
            </a:r>
            <a:r>
              <a:rPr lang="en-AU" sz="1200" kern="1200" dirty="0" err="1">
                <a:solidFill>
                  <a:schemeClr val="tx1"/>
                </a:solidFill>
                <a:effectLst/>
                <a:latin typeface="+mn-lt"/>
                <a:ea typeface="+mn-ea"/>
                <a:cs typeface="+mn-cs"/>
              </a:rPr>
              <a:t>www.nature.com</a:t>
            </a:r>
            <a:r>
              <a:rPr lang="en-AU" sz="1200" kern="1200" dirty="0">
                <a:solidFill>
                  <a:schemeClr val="tx1"/>
                </a:solidFill>
                <a:effectLst/>
                <a:latin typeface="+mn-lt"/>
                <a:ea typeface="+mn-ea"/>
                <a:cs typeface="+mn-cs"/>
              </a:rPr>
              <a:t>/articles/nrn3529 | </a:t>
            </a:r>
            <a:r>
              <a:rPr lang="en-US" b="0" i="1" dirty="0"/>
              <a:t>Amiloride is a universal blocker for ASICs and many other ion channels, such as </a:t>
            </a:r>
            <a:r>
              <a:rPr lang="en-US" b="0" i="1" dirty="0" err="1"/>
              <a:t>ENaCs</a:t>
            </a:r>
            <a:r>
              <a:rPr lang="en-US" b="0" i="1" dirty="0"/>
              <a:t> and sodium/hydrogen exchangers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ea typeface="ＭＳ Ｐゴシック" pitchFamily="-106" charset="-128"/>
              <a:cs typeface="ＭＳ Ｐゴシック" pitchFamily="-106" charset="-128"/>
            </a:endParaRPr>
          </a:p>
        </p:txBody>
      </p:sp>
      <p:sp>
        <p:nvSpPr>
          <p:cNvPr id="4" name="Slide Number Placeholder 3"/>
          <p:cNvSpPr>
            <a:spLocks noGrp="1"/>
          </p:cNvSpPr>
          <p:nvPr>
            <p:ph type="sldNum" sz="quarter" idx="5"/>
          </p:nvPr>
        </p:nvSpPr>
        <p:spPr/>
        <p:txBody>
          <a:bodyPr/>
          <a:lstStyle/>
          <a:p>
            <a:pPr>
              <a:defRPr/>
            </a:pPr>
            <a:fld id="{5E320E0B-62BC-9143-B099-93E81C14920A}" type="slidenum">
              <a:rPr lang="en-US" smtClean="0"/>
              <a:pPr>
                <a:defRPr/>
              </a:pPr>
              <a:t>4</a:t>
            </a:fld>
            <a:endParaRPr lang="en-US" dirty="0"/>
          </a:p>
        </p:txBody>
      </p:sp>
    </p:spTree>
    <p:extLst>
      <p:ext uri="{BB962C8B-B14F-4D97-AF65-F5344CB8AC3E}">
        <p14:creationId xmlns:p14="http://schemas.microsoft.com/office/powerpoint/2010/main" val="17855583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https://</a:t>
            </a:r>
            <a:r>
              <a:rPr lang="en-US" dirty="0" err="1"/>
              <a:t>www.semanticscholar.org</a:t>
            </a:r>
            <a:r>
              <a:rPr lang="en-US" dirty="0"/>
              <a:t>/paper/Venoms-to-Drugs%3A-Translating-Venom-Peptides-into-King/9e1a91559c033aa6b0d68649475a44adb8ddbc5b </a:t>
            </a:r>
          </a:p>
        </p:txBody>
      </p:sp>
      <p:sp>
        <p:nvSpPr>
          <p:cNvPr id="4" name="Slide Number Placeholder 3"/>
          <p:cNvSpPr>
            <a:spLocks noGrp="1"/>
          </p:cNvSpPr>
          <p:nvPr>
            <p:ph type="sldNum" sz="quarter" idx="5"/>
          </p:nvPr>
        </p:nvSpPr>
        <p:spPr/>
        <p:txBody>
          <a:bodyPr/>
          <a:lstStyle/>
          <a:p>
            <a:fld id="{36534E5B-D2D6-5D47-A824-BC8AAFF6BAAC}" type="slidenum">
              <a:rPr lang="en-US" smtClean="0"/>
              <a:t>5</a:t>
            </a:fld>
            <a:endParaRPr lang="en-US"/>
          </a:p>
        </p:txBody>
      </p:sp>
    </p:spTree>
    <p:extLst>
      <p:ext uri="{BB962C8B-B14F-4D97-AF65-F5344CB8AC3E}">
        <p14:creationId xmlns:p14="http://schemas.microsoft.com/office/powerpoint/2010/main" val="32405163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0" i="0" dirty="0">
                <a:solidFill>
                  <a:srgbClr val="4D5156"/>
                </a:solidFill>
                <a:effectLst/>
                <a:highlight>
                  <a:srgbClr val="FFFFFF"/>
                </a:highlight>
                <a:latin typeface="Arial" panose="020B0604020202020204" pitchFamily="34" charset="0"/>
              </a:rPr>
              <a:t>The monoclonal antibody </a:t>
            </a:r>
            <a:r>
              <a:rPr lang="en-AU" b="1" i="0" dirty="0">
                <a:solidFill>
                  <a:srgbClr val="5F6368"/>
                </a:solidFill>
                <a:effectLst/>
                <a:highlight>
                  <a:srgbClr val="FFFFFF"/>
                </a:highlight>
                <a:latin typeface="Arial" panose="020B0604020202020204" pitchFamily="34" charset="0"/>
              </a:rPr>
              <a:t>SMI-32</a:t>
            </a:r>
            <a:r>
              <a:rPr lang="en-AU" b="0" i="0" dirty="0">
                <a:solidFill>
                  <a:srgbClr val="4D5156"/>
                </a:solidFill>
                <a:effectLst/>
                <a:highlight>
                  <a:srgbClr val="FFFFFF"/>
                </a:highlight>
                <a:latin typeface="Arial" panose="020B0604020202020204" pitchFamily="34" charset="0"/>
              </a:rPr>
              <a:t> recognizes an epitope present in NFs in the </a:t>
            </a:r>
            <a:r>
              <a:rPr lang="en-AU" b="0" i="0" dirty="0" err="1">
                <a:solidFill>
                  <a:srgbClr val="4D5156"/>
                </a:solidFill>
                <a:effectLst/>
                <a:highlight>
                  <a:srgbClr val="FFFFFF"/>
                </a:highlight>
                <a:latin typeface="Arial" panose="020B0604020202020204" pitchFamily="34" charset="0"/>
              </a:rPr>
              <a:t>nonphosphorylated</a:t>
            </a:r>
            <a:r>
              <a:rPr lang="en-AU" b="0" i="0" dirty="0">
                <a:solidFill>
                  <a:srgbClr val="4D5156"/>
                </a:solidFill>
                <a:effectLst/>
                <a:highlight>
                  <a:srgbClr val="FFFFFF"/>
                </a:highlight>
                <a:latin typeface="Arial" panose="020B0604020202020204" pitchFamily="34" charset="0"/>
              </a:rPr>
              <a:t> </a:t>
            </a:r>
            <a:r>
              <a:rPr lang="en-AU" b="0" i="0" dirty="0" err="1">
                <a:solidFill>
                  <a:srgbClr val="4D5156"/>
                </a:solidFill>
                <a:effectLst/>
                <a:highlight>
                  <a:srgbClr val="FFFFFF"/>
                </a:highlight>
                <a:latin typeface="Arial" panose="020B0604020202020204" pitchFamily="34" charset="0"/>
              </a:rPr>
              <a:t>statw</a:t>
            </a:r>
            <a:endParaRPr lang="en-US" dirty="0"/>
          </a:p>
        </p:txBody>
      </p:sp>
      <p:sp>
        <p:nvSpPr>
          <p:cNvPr id="4" name="Slide Number Placeholder 3"/>
          <p:cNvSpPr>
            <a:spLocks noGrp="1"/>
          </p:cNvSpPr>
          <p:nvPr>
            <p:ph type="sldNum" sz="quarter" idx="5"/>
          </p:nvPr>
        </p:nvSpPr>
        <p:spPr/>
        <p:txBody>
          <a:bodyPr/>
          <a:lstStyle/>
          <a:p>
            <a:fld id="{36534E5B-D2D6-5D47-A824-BC8AAFF6BAAC}" type="slidenum">
              <a:rPr lang="en-US" smtClean="0"/>
              <a:t>8</a:t>
            </a:fld>
            <a:endParaRPr lang="en-US"/>
          </a:p>
        </p:txBody>
      </p:sp>
    </p:spTree>
    <p:extLst>
      <p:ext uri="{BB962C8B-B14F-4D97-AF65-F5344CB8AC3E}">
        <p14:creationId xmlns:p14="http://schemas.microsoft.com/office/powerpoint/2010/main" val="21686626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0" i="0" dirty="0">
                <a:solidFill>
                  <a:srgbClr val="212121"/>
                </a:solidFill>
                <a:effectLst/>
                <a:highlight>
                  <a:srgbClr val="FFFFFF"/>
                </a:highlight>
                <a:latin typeface="system-ui"/>
              </a:rPr>
              <a:t>Lactate in the brain has long been associated with </a:t>
            </a:r>
            <a:r>
              <a:rPr lang="en-AU" b="0" i="0" dirty="0" err="1">
                <a:solidFill>
                  <a:srgbClr val="212121"/>
                </a:solidFill>
                <a:effectLst/>
                <a:highlight>
                  <a:srgbClr val="FFFFFF"/>
                </a:highlight>
                <a:latin typeface="system-ui"/>
              </a:rPr>
              <a:t>ischaemia</a:t>
            </a:r>
            <a:r>
              <a:rPr lang="en-AU" b="0" i="0" dirty="0">
                <a:solidFill>
                  <a:srgbClr val="212121"/>
                </a:solidFill>
                <a:effectLst/>
                <a:highlight>
                  <a:srgbClr val="FFFFFF"/>
                </a:highlight>
                <a:latin typeface="system-ui"/>
              </a:rPr>
              <a:t>; however, more recent evidence shows that it can be found there under physiological conditions. In the brain, lactate is formed predominantly in astrocytes from glucose or glycogen in response to neuronal activity signals. Thus, neurons and astrocytes show tight metabolic coupling. Lactate is transferred from astrocytes to neurons to match the neuronal energetic needs, and to provide signals that modulate neuronal functions, including excitability, plasticity and memory consolidation. In addition, lactate affects several homeostatic functions. </a:t>
            </a:r>
          </a:p>
          <a:p>
            <a:pPr algn="l"/>
            <a:r>
              <a:rPr lang="en-AU" b="0" i="0" dirty="0">
                <a:solidFill>
                  <a:srgbClr val="282828"/>
                </a:solidFill>
                <a:effectLst/>
                <a:highlight>
                  <a:srgbClr val="F7F7F7"/>
                </a:highlight>
                <a:latin typeface="MuseoSans"/>
              </a:rPr>
              <a:t>L-Lactate</a:t>
            </a:r>
          </a:p>
          <a:p>
            <a:pPr algn="l"/>
            <a:r>
              <a:rPr lang="en-AU" b="0" i="0" dirty="0">
                <a:solidFill>
                  <a:srgbClr val="282828"/>
                </a:solidFill>
                <a:effectLst/>
                <a:highlight>
                  <a:srgbClr val="F7F7F7"/>
                </a:highlight>
                <a:latin typeface="MuseoSans"/>
              </a:rPr>
              <a:t>In the brain, the main source of L-lactate is astrocytic glycolysis from blood glucose, glycogen, and blood lactate</a:t>
            </a:r>
          </a:p>
          <a:p>
            <a:endParaRPr lang="en-US" dirty="0"/>
          </a:p>
        </p:txBody>
      </p:sp>
      <p:sp>
        <p:nvSpPr>
          <p:cNvPr id="4" name="Slide Number Placeholder 3"/>
          <p:cNvSpPr>
            <a:spLocks noGrp="1"/>
          </p:cNvSpPr>
          <p:nvPr>
            <p:ph type="sldNum" sz="quarter" idx="5"/>
          </p:nvPr>
        </p:nvSpPr>
        <p:spPr/>
        <p:txBody>
          <a:bodyPr/>
          <a:lstStyle/>
          <a:p>
            <a:fld id="{36534E5B-D2D6-5D47-A824-BC8AAFF6BAAC}" type="slidenum">
              <a:rPr lang="en-US" smtClean="0"/>
              <a:t>12</a:t>
            </a:fld>
            <a:endParaRPr lang="en-US"/>
          </a:p>
        </p:txBody>
      </p:sp>
    </p:spTree>
    <p:extLst>
      <p:ext uri="{BB962C8B-B14F-4D97-AF65-F5344CB8AC3E}">
        <p14:creationId xmlns:p14="http://schemas.microsoft.com/office/powerpoint/2010/main" val="37899228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AU" sz="1800" b="0" i="0" u="none" strike="noStrike" baseline="0" dirty="0">
                <a:solidFill>
                  <a:srgbClr val="000000"/>
                </a:solidFill>
                <a:latin typeface="Times New Roman" panose="02020603050405020304" pitchFamily="18" charset="0"/>
              </a:rPr>
              <a:t>The axonopathy associated with MS has been one of the central focuses of understanding the disease, and its association with variability in cases and disease courses. The most important function of myelin sheath is saltatory conduction, which is fast and insulated conduction of neuronal electrical signals. The demyelination can trigger responses in the axon’s distribution of ion channels, which can in part restore the conduction. However, the major issue remains that with the damaged myelin, the axon can no longer do saltatory and fast conduction but do more continuous and slow conduction. There is ion channel redistribution on the axons to restore this conduction. Among these are voltage gated sodium channels (Nav), and their redistribution has been linked to axonal injury. In healthy neurons, there is an equal supply of ATP for the demand during action potential generation. But in MS, the channel redistribution causes an increase in the ATP demand. This creates an energy deficit which affects the functioning of Na/K ATPase pump, resulting in high intracellular Na+ and high extracellular Ca+. The Ca+ increase in extracellular space reverses the polarity of the Na+/ Ca+ exchanger leading to an increased influx of Ca+ which will then trigger Ca+ dependent proteases that further damage the axon cytoskeleton.</a:t>
            </a:r>
          </a:p>
          <a:p>
            <a:r>
              <a:rPr lang="en-AU" sz="1800" b="0" i="0" u="none" strike="noStrike" baseline="0" dirty="0">
                <a:solidFill>
                  <a:srgbClr val="000000"/>
                </a:solidFill>
                <a:latin typeface="Times New Roman" panose="02020603050405020304" pitchFamily="18" charset="0"/>
              </a:rPr>
              <a:t>Preceding mitochondrial dysfunction contributes to this degeneration as well. Increased activated microglia and macrophage infiltration can release reactive oxygen species and nitric oxide, which can inhibit mitochondrial respiration, resulting in hypoxia, which continues the vicious cycle of increased conduction failure, and further axonal damage. </a:t>
            </a:r>
            <a:endParaRPr lang="en-AU" dirty="0"/>
          </a:p>
        </p:txBody>
      </p:sp>
      <p:sp>
        <p:nvSpPr>
          <p:cNvPr id="4" name="Slide Number Placeholder 3"/>
          <p:cNvSpPr>
            <a:spLocks noGrp="1"/>
          </p:cNvSpPr>
          <p:nvPr>
            <p:ph type="sldNum" sz="quarter" idx="5"/>
          </p:nvPr>
        </p:nvSpPr>
        <p:spPr/>
        <p:txBody>
          <a:bodyPr/>
          <a:lstStyle/>
          <a:p>
            <a:fld id="{0EF05BAA-92F6-4DEA-A832-E4B15A2F525C}" type="slidenum">
              <a:rPr lang="en-AU" smtClean="0"/>
              <a:t>16</a:t>
            </a:fld>
            <a:endParaRPr lang="en-AU"/>
          </a:p>
        </p:txBody>
      </p:sp>
    </p:spTree>
    <p:extLst>
      <p:ext uri="{BB962C8B-B14F-4D97-AF65-F5344CB8AC3E}">
        <p14:creationId xmlns:p14="http://schemas.microsoft.com/office/powerpoint/2010/main" val="378868519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AU" dirty="0"/>
              <a:t>https://www.uspharmacist.com/article/current-perspectives-on-multiple-sclerosis </a:t>
            </a:r>
          </a:p>
          <a:p>
            <a:r>
              <a:rPr lang="en-AU" dirty="0"/>
              <a:t>http://</a:t>
            </a:r>
            <a:r>
              <a:rPr lang="en-AU"/>
              <a:t>moderndayms.com/2015/11/the-four-types-of-multiple-sclerosis/</a:t>
            </a:r>
            <a:endParaRPr lang="en-AU" dirty="0"/>
          </a:p>
        </p:txBody>
      </p:sp>
      <p:sp>
        <p:nvSpPr>
          <p:cNvPr id="4" name="Slide Number Placeholder 3"/>
          <p:cNvSpPr>
            <a:spLocks noGrp="1"/>
          </p:cNvSpPr>
          <p:nvPr>
            <p:ph type="sldNum" sz="quarter" idx="10"/>
          </p:nvPr>
        </p:nvSpPr>
        <p:spPr/>
        <p:txBody>
          <a:bodyPr/>
          <a:lstStyle/>
          <a:p>
            <a:fld id="{17DD5B5C-8674-4C5E-BC89-AEDE1E85D2D3}" type="slidenum">
              <a:rPr lang="en-AU" smtClean="0"/>
              <a:t>17</a:t>
            </a:fld>
            <a:endParaRPr lang="en-AU"/>
          </a:p>
        </p:txBody>
      </p:sp>
    </p:spTree>
    <p:extLst>
      <p:ext uri="{BB962C8B-B14F-4D97-AF65-F5344CB8AC3E}">
        <p14:creationId xmlns:p14="http://schemas.microsoft.com/office/powerpoint/2010/main" val="14063075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3B5DE886-2E0D-D949-8FDE-53390E27E89C}" type="datetime1">
              <a:rPr lang="en-AU" smtClean="0"/>
              <a:t>18/08/2024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C611E0A-4974-F24F-8BB5-5DAAD2495115}" type="datetime1">
              <a:rPr lang="en-AU" smtClean="0"/>
              <a:t>18/08/2024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DE0C916-E8E0-3041-8FC9-ED4E54855188}" type="datetime1">
              <a:rPr lang="en-AU" smtClean="0"/>
              <a:t>18/08/2024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10" name="Content Placeholder 9">
            <a:extLst>
              <a:ext uri="{FF2B5EF4-FFF2-40B4-BE49-F238E27FC236}">
                <a16:creationId xmlns:a16="http://schemas.microsoft.com/office/drawing/2014/main" id="{2DB2C94B-2557-442B-9A14-97C40CD6AB85}"/>
              </a:ext>
            </a:extLst>
          </p:cNvPr>
          <p:cNvSpPr>
            <a:spLocks noGrp="1"/>
          </p:cNvSpPr>
          <p:nvPr>
            <p:ph sz="quarter" idx="10"/>
          </p:nvPr>
        </p:nvSpPr>
        <p:spPr>
          <a:xfrm>
            <a:off x="521495" y="1522800"/>
            <a:ext cx="8101013" cy="3047730"/>
          </a:xfrm>
          <a:prstGeom prst="rect">
            <a:avLst/>
          </a:prstGeom>
        </p:spPr>
        <p:txBody>
          <a:bodyPr vert="horz" lIns="0" tIns="0" rIns="0" bIns="0" rtlCol="0">
            <a:noAutofit/>
          </a:bodyPr>
          <a:lstStyle>
            <a:lvl1pPr>
              <a:lnSpc>
                <a:spcPct val="100000"/>
              </a:lnSpc>
              <a:spcAft>
                <a:spcPts val="675"/>
              </a:spcAft>
              <a:defRPr lang="en-US" sz="788" dirty="0"/>
            </a:lvl1pPr>
            <a:lvl2pPr>
              <a:lnSpc>
                <a:spcPct val="100000"/>
              </a:lnSpc>
              <a:spcAft>
                <a:spcPts val="675"/>
              </a:spcAft>
              <a:defRPr lang="en-US" sz="788" dirty="0"/>
            </a:lvl2pPr>
            <a:lvl3pPr>
              <a:lnSpc>
                <a:spcPct val="100000"/>
              </a:lnSpc>
              <a:spcAft>
                <a:spcPts val="675"/>
              </a:spcAft>
              <a:defRPr lang="en-US" sz="788" dirty="0"/>
            </a:lvl3pPr>
            <a:lvl4pPr>
              <a:lnSpc>
                <a:spcPct val="100000"/>
              </a:lnSpc>
              <a:spcAft>
                <a:spcPts val="675"/>
              </a:spcAft>
              <a:defRPr lang="en-US" sz="788" dirty="0"/>
            </a:lvl4pPr>
            <a:lvl5pPr>
              <a:lnSpc>
                <a:spcPct val="100000"/>
              </a:lnSpc>
              <a:spcAft>
                <a:spcPts val="675"/>
              </a:spcAft>
              <a:defRPr lang="en-US" sz="788"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itle 3">
            <a:extLst>
              <a:ext uri="{FF2B5EF4-FFF2-40B4-BE49-F238E27FC236}">
                <a16:creationId xmlns:a16="http://schemas.microsoft.com/office/drawing/2014/main" id="{5184708F-CDEB-4FFB-9113-878D6AE04045}"/>
              </a:ext>
            </a:extLst>
          </p:cNvPr>
          <p:cNvSpPr>
            <a:spLocks noGrp="1"/>
          </p:cNvSpPr>
          <p:nvPr>
            <p:ph type="title"/>
          </p:nvPr>
        </p:nvSpPr>
        <p:spPr/>
        <p:txBody>
          <a:bodyPr/>
          <a:lstStyle/>
          <a:p>
            <a:r>
              <a:rPr lang="en-US" dirty="0"/>
              <a:t>Click to edit Master title style</a:t>
            </a:r>
            <a:endParaRPr lang="en-AU" dirty="0"/>
          </a:p>
        </p:txBody>
      </p:sp>
      <p:sp>
        <p:nvSpPr>
          <p:cNvPr id="5" name="Footer Placeholder 4">
            <a:extLst>
              <a:ext uri="{FF2B5EF4-FFF2-40B4-BE49-F238E27FC236}">
                <a16:creationId xmlns:a16="http://schemas.microsoft.com/office/drawing/2014/main" id="{246DB8A7-6976-473B-BF64-0813975EEBBB}"/>
              </a:ext>
            </a:extLst>
          </p:cNvPr>
          <p:cNvSpPr>
            <a:spLocks noGrp="1"/>
          </p:cNvSpPr>
          <p:nvPr>
            <p:ph type="ftr" sz="quarter" idx="17"/>
          </p:nvPr>
        </p:nvSpPr>
        <p:spPr/>
        <p:txBody>
          <a:bodyPr/>
          <a:lstStyle/>
          <a:p>
            <a:endParaRPr lang="en-AU" dirty="0"/>
          </a:p>
        </p:txBody>
      </p:sp>
      <p:sp>
        <p:nvSpPr>
          <p:cNvPr id="7" name="Slide Number Placeholder 6">
            <a:extLst>
              <a:ext uri="{FF2B5EF4-FFF2-40B4-BE49-F238E27FC236}">
                <a16:creationId xmlns:a16="http://schemas.microsoft.com/office/drawing/2014/main" id="{C50E6DF7-2887-45E5-8CD1-2FCDFD70911D}"/>
              </a:ext>
            </a:extLst>
          </p:cNvPr>
          <p:cNvSpPr>
            <a:spLocks noGrp="1"/>
          </p:cNvSpPr>
          <p:nvPr>
            <p:ph type="sldNum" sz="quarter" idx="18"/>
          </p:nvPr>
        </p:nvSpPr>
        <p:spPr/>
        <p:txBody>
          <a:bodyPr/>
          <a:lstStyle/>
          <a:p>
            <a:fld id="{E917DE0E-AFB1-41FD-BC35-27DB61CA125F}" type="slidenum">
              <a:rPr lang="en-AU" smtClean="0"/>
              <a:pPr/>
              <a:t>‹#›</a:t>
            </a:fld>
            <a:endParaRPr lang="en-AU" dirty="0"/>
          </a:p>
        </p:txBody>
      </p:sp>
      <p:sp>
        <p:nvSpPr>
          <p:cNvPr id="15" name="Text Placeholder 5">
            <a:extLst>
              <a:ext uri="{FF2B5EF4-FFF2-40B4-BE49-F238E27FC236}">
                <a16:creationId xmlns:a16="http://schemas.microsoft.com/office/drawing/2014/main" id="{243CB3D8-2629-4424-B4A4-6246A0F1B642}"/>
              </a:ext>
            </a:extLst>
          </p:cNvPr>
          <p:cNvSpPr>
            <a:spLocks noGrp="1"/>
          </p:cNvSpPr>
          <p:nvPr>
            <p:ph type="body" sz="quarter" idx="31" hasCustomPrompt="1"/>
          </p:nvPr>
        </p:nvSpPr>
        <p:spPr>
          <a:xfrm>
            <a:off x="521495" y="1023300"/>
            <a:ext cx="8101013" cy="379599"/>
          </a:xfrm>
          <a:prstGeom prst="rect">
            <a:avLst/>
          </a:prstGeom>
        </p:spPr>
        <p:txBody>
          <a:bodyPr>
            <a:noAutofit/>
          </a:bodyPr>
          <a:lstStyle>
            <a:lvl1pPr>
              <a:lnSpc>
                <a:spcPct val="100000"/>
              </a:lnSpc>
              <a:defRPr sz="900" b="0">
                <a:solidFill>
                  <a:schemeClr val="tx2"/>
                </a:solidFill>
              </a:defRPr>
            </a:lvl1pPr>
            <a:lvl2pPr marL="344" indent="0">
              <a:buNone/>
              <a:defRPr/>
            </a:lvl2pPr>
          </a:lstStyle>
          <a:p>
            <a:pPr lvl="0"/>
            <a:r>
              <a:rPr lang="en-US" dirty="0"/>
              <a:t>[Subtitle]</a:t>
            </a:r>
          </a:p>
        </p:txBody>
      </p:sp>
    </p:spTree>
    <p:extLst>
      <p:ext uri="{BB962C8B-B14F-4D97-AF65-F5344CB8AC3E}">
        <p14:creationId xmlns:p14="http://schemas.microsoft.com/office/powerpoint/2010/main" val="32965075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10" name="Content Placeholder 9">
            <a:extLst>
              <a:ext uri="{FF2B5EF4-FFF2-40B4-BE49-F238E27FC236}">
                <a16:creationId xmlns:a16="http://schemas.microsoft.com/office/drawing/2014/main" id="{2DB2C94B-2557-442B-9A14-97C40CD6AB85}"/>
              </a:ext>
            </a:extLst>
          </p:cNvPr>
          <p:cNvSpPr>
            <a:spLocks noGrp="1"/>
          </p:cNvSpPr>
          <p:nvPr>
            <p:ph sz="quarter" idx="10"/>
          </p:nvPr>
        </p:nvSpPr>
        <p:spPr>
          <a:xfrm>
            <a:off x="521495" y="1522800"/>
            <a:ext cx="8101013" cy="3047730"/>
          </a:xfrm>
          <a:prstGeom prst="rect">
            <a:avLst/>
          </a:prstGeom>
        </p:spPr>
        <p:txBody>
          <a:bodyPr vert="horz" lIns="0" tIns="0" rIns="0" bIns="0" rtlCol="0">
            <a:noAutofit/>
          </a:bodyPr>
          <a:lstStyle>
            <a:lvl1pPr>
              <a:lnSpc>
                <a:spcPct val="100000"/>
              </a:lnSpc>
              <a:spcAft>
                <a:spcPts val="675"/>
              </a:spcAft>
              <a:defRPr lang="en-US" sz="788" dirty="0"/>
            </a:lvl1pPr>
            <a:lvl2pPr>
              <a:lnSpc>
                <a:spcPct val="100000"/>
              </a:lnSpc>
              <a:spcAft>
                <a:spcPts val="675"/>
              </a:spcAft>
              <a:defRPr lang="en-US" sz="788" dirty="0"/>
            </a:lvl2pPr>
            <a:lvl3pPr>
              <a:lnSpc>
                <a:spcPct val="100000"/>
              </a:lnSpc>
              <a:spcAft>
                <a:spcPts val="675"/>
              </a:spcAft>
              <a:defRPr lang="en-US" sz="788" dirty="0"/>
            </a:lvl3pPr>
            <a:lvl4pPr>
              <a:lnSpc>
                <a:spcPct val="100000"/>
              </a:lnSpc>
              <a:spcAft>
                <a:spcPts val="675"/>
              </a:spcAft>
              <a:defRPr lang="en-US" sz="788" dirty="0"/>
            </a:lvl4pPr>
            <a:lvl5pPr>
              <a:lnSpc>
                <a:spcPct val="100000"/>
              </a:lnSpc>
              <a:spcAft>
                <a:spcPts val="675"/>
              </a:spcAft>
              <a:defRPr lang="en-US" sz="788"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itle 3">
            <a:extLst>
              <a:ext uri="{FF2B5EF4-FFF2-40B4-BE49-F238E27FC236}">
                <a16:creationId xmlns:a16="http://schemas.microsoft.com/office/drawing/2014/main" id="{5184708F-CDEB-4FFB-9113-878D6AE04045}"/>
              </a:ext>
            </a:extLst>
          </p:cNvPr>
          <p:cNvSpPr>
            <a:spLocks noGrp="1"/>
          </p:cNvSpPr>
          <p:nvPr>
            <p:ph type="title"/>
          </p:nvPr>
        </p:nvSpPr>
        <p:spPr/>
        <p:txBody>
          <a:bodyPr/>
          <a:lstStyle/>
          <a:p>
            <a:r>
              <a:rPr lang="en-US" dirty="0"/>
              <a:t>Click to edit Master title style</a:t>
            </a:r>
            <a:endParaRPr lang="en-AU" dirty="0"/>
          </a:p>
        </p:txBody>
      </p:sp>
      <p:sp>
        <p:nvSpPr>
          <p:cNvPr id="5" name="Footer Placeholder 4">
            <a:extLst>
              <a:ext uri="{FF2B5EF4-FFF2-40B4-BE49-F238E27FC236}">
                <a16:creationId xmlns:a16="http://schemas.microsoft.com/office/drawing/2014/main" id="{246DB8A7-6976-473B-BF64-0813975EEBBB}"/>
              </a:ext>
            </a:extLst>
          </p:cNvPr>
          <p:cNvSpPr>
            <a:spLocks noGrp="1"/>
          </p:cNvSpPr>
          <p:nvPr>
            <p:ph type="ftr" sz="quarter" idx="17"/>
          </p:nvPr>
        </p:nvSpPr>
        <p:spPr/>
        <p:txBody>
          <a:bodyPr/>
          <a:lstStyle/>
          <a:p>
            <a:endParaRPr lang="en-AU" dirty="0"/>
          </a:p>
        </p:txBody>
      </p:sp>
      <p:sp>
        <p:nvSpPr>
          <p:cNvPr id="7" name="Slide Number Placeholder 6">
            <a:extLst>
              <a:ext uri="{FF2B5EF4-FFF2-40B4-BE49-F238E27FC236}">
                <a16:creationId xmlns:a16="http://schemas.microsoft.com/office/drawing/2014/main" id="{C50E6DF7-2887-45E5-8CD1-2FCDFD70911D}"/>
              </a:ext>
            </a:extLst>
          </p:cNvPr>
          <p:cNvSpPr>
            <a:spLocks noGrp="1"/>
          </p:cNvSpPr>
          <p:nvPr>
            <p:ph type="sldNum" sz="quarter" idx="18"/>
          </p:nvPr>
        </p:nvSpPr>
        <p:spPr/>
        <p:txBody>
          <a:bodyPr/>
          <a:lstStyle/>
          <a:p>
            <a:fld id="{E917DE0E-AFB1-41FD-BC35-27DB61CA125F}" type="slidenum">
              <a:rPr lang="en-AU" smtClean="0"/>
              <a:pPr/>
              <a:t>‹#›</a:t>
            </a:fld>
            <a:endParaRPr lang="en-AU" dirty="0"/>
          </a:p>
        </p:txBody>
      </p:sp>
      <p:sp>
        <p:nvSpPr>
          <p:cNvPr id="15" name="Text Placeholder 5">
            <a:extLst>
              <a:ext uri="{FF2B5EF4-FFF2-40B4-BE49-F238E27FC236}">
                <a16:creationId xmlns:a16="http://schemas.microsoft.com/office/drawing/2014/main" id="{243CB3D8-2629-4424-B4A4-6246A0F1B642}"/>
              </a:ext>
            </a:extLst>
          </p:cNvPr>
          <p:cNvSpPr>
            <a:spLocks noGrp="1"/>
          </p:cNvSpPr>
          <p:nvPr>
            <p:ph type="body" sz="quarter" idx="31" hasCustomPrompt="1"/>
          </p:nvPr>
        </p:nvSpPr>
        <p:spPr>
          <a:xfrm>
            <a:off x="521495" y="1023300"/>
            <a:ext cx="8101013" cy="379599"/>
          </a:xfrm>
          <a:prstGeom prst="rect">
            <a:avLst/>
          </a:prstGeom>
        </p:spPr>
        <p:txBody>
          <a:bodyPr>
            <a:noAutofit/>
          </a:bodyPr>
          <a:lstStyle>
            <a:lvl1pPr>
              <a:lnSpc>
                <a:spcPct val="100000"/>
              </a:lnSpc>
              <a:defRPr sz="900" b="0">
                <a:solidFill>
                  <a:schemeClr val="tx2"/>
                </a:solidFill>
              </a:defRPr>
            </a:lvl1pPr>
            <a:lvl2pPr marL="344" indent="0">
              <a:buNone/>
              <a:defRPr/>
            </a:lvl2pPr>
          </a:lstStyle>
          <a:p>
            <a:pPr lvl="0"/>
            <a:r>
              <a:rPr lang="en-US" dirty="0"/>
              <a:t>[Subtitle]</a:t>
            </a:r>
          </a:p>
        </p:txBody>
      </p:sp>
    </p:spTree>
    <p:extLst>
      <p:ext uri="{BB962C8B-B14F-4D97-AF65-F5344CB8AC3E}">
        <p14:creationId xmlns:p14="http://schemas.microsoft.com/office/powerpoint/2010/main" val="19549196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10" name="Content Placeholder 9">
            <a:extLst>
              <a:ext uri="{FF2B5EF4-FFF2-40B4-BE49-F238E27FC236}">
                <a16:creationId xmlns:a16="http://schemas.microsoft.com/office/drawing/2014/main" id="{2DB2C94B-2557-442B-9A14-97C40CD6AB85}"/>
              </a:ext>
            </a:extLst>
          </p:cNvPr>
          <p:cNvSpPr>
            <a:spLocks noGrp="1"/>
          </p:cNvSpPr>
          <p:nvPr>
            <p:ph sz="quarter" idx="10"/>
          </p:nvPr>
        </p:nvSpPr>
        <p:spPr>
          <a:xfrm>
            <a:off x="521495" y="1522800"/>
            <a:ext cx="8101013" cy="3047730"/>
          </a:xfrm>
          <a:prstGeom prst="rect">
            <a:avLst/>
          </a:prstGeom>
        </p:spPr>
        <p:txBody>
          <a:bodyPr vert="horz" lIns="0" tIns="0" rIns="0" bIns="0" rtlCol="0">
            <a:noAutofit/>
          </a:bodyPr>
          <a:lstStyle>
            <a:lvl1pPr>
              <a:lnSpc>
                <a:spcPct val="100000"/>
              </a:lnSpc>
              <a:spcAft>
                <a:spcPts val="675"/>
              </a:spcAft>
              <a:defRPr lang="en-US" sz="788" dirty="0"/>
            </a:lvl1pPr>
            <a:lvl2pPr>
              <a:lnSpc>
                <a:spcPct val="100000"/>
              </a:lnSpc>
              <a:spcAft>
                <a:spcPts val="675"/>
              </a:spcAft>
              <a:defRPr lang="en-US" sz="788" dirty="0"/>
            </a:lvl2pPr>
            <a:lvl3pPr>
              <a:lnSpc>
                <a:spcPct val="100000"/>
              </a:lnSpc>
              <a:spcAft>
                <a:spcPts val="675"/>
              </a:spcAft>
              <a:defRPr lang="en-US" sz="788" dirty="0"/>
            </a:lvl3pPr>
            <a:lvl4pPr>
              <a:lnSpc>
                <a:spcPct val="100000"/>
              </a:lnSpc>
              <a:spcAft>
                <a:spcPts val="675"/>
              </a:spcAft>
              <a:defRPr lang="en-US" sz="788" dirty="0"/>
            </a:lvl4pPr>
            <a:lvl5pPr>
              <a:lnSpc>
                <a:spcPct val="100000"/>
              </a:lnSpc>
              <a:spcAft>
                <a:spcPts val="675"/>
              </a:spcAft>
              <a:defRPr lang="en-US" sz="788"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itle 3">
            <a:extLst>
              <a:ext uri="{FF2B5EF4-FFF2-40B4-BE49-F238E27FC236}">
                <a16:creationId xmlns:a16="http://schemas.microsoft.com/office/drawing/2014/main" id="{5184708F-CDEB-4FFB-9113-878D6AE04045}"/>
              </a:ext>
            </a:extLst>
          </p:cNvPr>
          <p:cNvSpPr>
            <a:spLocks noGrp="1"/>
          </p:cNvSpPr>
          <p:nvPr>
            <p:ph type="title"/>
          </p:nvPr>
        </p:nvSpPr>
        <p:spPr/>
        <p:txBody>
          <a:bodyPr/>
          <a:lstStyle/>
          <a:p>
            <a:r>
              <a:rPr lang="en-US" dirty="0"/>
              <a:t>Click to edit Master title style</a:t>
            </a:r>
            <a:endParaRPr lang="en-AU" dirty="0"/>
          </a:p>
        </p:txBody>
      </p:sp>
      <p:sp>
        <p:nvSpPr>
          <p:cNvPr id="5" name="Footer Placeholder 4">
            <a:extLst>
              <a:ext uri="{FF2B5EF4-FFF2-40B4-BE49-F238E27FC236}">
                <a16:creationId xmlns:a16="http://schemas.microsoft.com/office/drawing/2014/main" id="{246DB8A7-6976-473B-BF64-0813975EEBBB}"/>
              </a:ext>
            </a:extLst>
          </p:cNvPr>
          <p:cNvSpPr>
            <a:spLocks noGrp="1"/>
          </p:cNvSpPr>
          <p:nvPr>
            <p:ph type="ftr" sz="quarter" idx="17"/>
          </p:nvPr>
        </p:nvSpPr>
        <p:spPr/>
        <p:txBody>
          <a:bodyPr/>
          <a:lstStyle/>
          <a:p>
            <a:endParaRPr lang="en-AU" dirty="0"/>
          </a:p>
        </p:txBody>
      </p:sp>
      <p:sp>
        <p:nvSpPr>
          <p:cNvPr id="7" name="Slide Number Placeholder 6">
            <a:extLst>
              <a:ext uri="{FF2B5EF4-FFF2-40B4-BE49-F238E27FC236}">
                <a16:creationId xmlns:a16="http://schemas.microsoft.com/office/drawing/2014/main" id="{C50E6DF7-2887-45E5-8CD1-2FCDFD70911D}"/>
              </a:ext>
            </a:extLst>
          </p:cNvPr>
          <p:cNvSpPr>
            <a:spLocks noGrp="1"/>
          </p:cNvSpPr>
          <p:nvPr>
            <p:ph type="sldNum" sz="quarter" idx="18"/>
          </p:nvPr>
        </p:nvSpPr>
        <p:spPr/>
        <p:txBody>
          <a:bodyPr/>
          <a:lstStyle/>
          <a:p>
            <a:fld id="{E917DE0E-AFB1-41FD-BC35-27DB61CA125F}" type="slidenum">
              <a:rPr lang="en-AU" smtClean="0"/>
              <a:pPr/>
              <a:t>‹#›</a:t>
            </a:fld>
            <a:endParaRPr lang="en-AU" dirty="0"/>
          </a:p>
        </p:txBody>
      </p:sp>
      <p:sp>
        <p:nvSpPr>
          <p:cNvPr id="15" name="Text Placeholder 5">
            <a:extLst>
              <a:ext uri="{FF2B5EF4-FFF2-40B4-BE49-F238E27FC236}">
                <a16:creationId xmlns:a16="http://schemas.microsoft.com/office/drawing/2014/main" id="{243CB3D8-2629-4424-B4A4-6246A0F1B642}"/>
              </a:ext>
            </a:extLst>
          </p:cNvPr>
          <p:cNvSpPr>
            <a:spLocks noGrp="1"/>
          </p:cNvSpPr>
          <p:nvPr>
            <p:ph type="body" sz="quarter" idx="31" hasCustomPrompt="1"/>
          </p:nvPr>
        </p:nvSpPr>
        <p:spPr>
          <a:xfrm>
            <a:off x="521495" y="1023300"/>
            <a:ext cx="8101013" cy="379599"/>
          </a:xfrm>
          <a:prstGeom prst="rect">
            <a:avLst/>
          </a:prstGeom>
        </p:spPr>
        <p:txBody>
          <a:bodyPr>
            <a:noAutofit/>
          </a:bodyPr>
          <a:lstStyle>
            <a:lvl1pPr>
              <a:lnSpc>
                <a:spcPct val="100000"/>
              </a:lnSpc>
              <a:defRPr sz="900" b="0">
                <a:solidFill>
                  <a:schemeClr val="tx2"/>
                </a:solidFill>
              </a:defRPr>
            </a:lvl1pPr>
            <a:lvl2pPr marL="344" indent="0">
              <a:buNone/>
              <a:defRPr/>
            </a:lvl2pPr>
          </a:lstStyle>
          <a:p>
            <a:pPr lvl="0"/>
            <a:r>
              <a:rPr lang="en-US" dirty="0"/>
              <a:t>[Subtitle]</a:t>
            </a:r>
          </a:p>
        </p:txBody>
      </p:sp>
    </p:spTree>
    <p:extLst>
      <p:ext uri="{BB962C8B-B14F-4D97-AF65-F5344CB8AC3E}">
        <p14:creationId xmlns:p14="http://schemas.microsoft.com/office/powerpoint/2010/main" val="8600447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F1B0739-EB34-FB48-AA1D-E86CB6802EAC}" type="datetime1">
              <a:rPr lang="en-AU" smtClean="0"/>
              <a:t>18/08/2024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0AA2679-4258-E34F-AFAB-ED8CE680E3A3}" type="datetime1">
              <a:rPr lang="en-AU" smtClean="0"/>
              <a:t>18/08/2024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43C7910-962F-F148-A8D7-A19C2B80EDF6}" type="datetime1">
              <a:rPr lang="en-AU" smtClean="0"/>
              <a:t>18/08/2024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0A18E3F-3C55-DA4A-9391-47DE3D10CFC5}" type="datetime1">
              <a:rPr lang="en-AU" smtClean="0"/>
              <a:t>18/08/2024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9A1BD6E-A180-B845-AB20-44862EE6506D}" type="datetime1">
              <a:rPr lang="en-AU" smtClean="0"/>
              <a:t>18/08/2024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1F242DB-0E48-D64E-8E51-A683AB4FDACE}" type="datetime1">
              <a:rPr lang="en-AU" smtClean="0"/>
              <a:t>18/08/2024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A4A39A8E-1CE6-1B4F-8871-600ABEC56E20}" type="datetime1">
              <a:rPr lang="en-AU" smtClean="0"/>
              <a:t>18/08/2024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472F2C18-E3A3-7248-A852-BE7B3FD0308E}" type="datetime1">
              <a:rPr lang="en-AU" smtClean="0"/>
              <a:t>18/08/2024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6" cstate="print">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1755143F-E2B2-2A4F-8770-7224FB2D80AE}" type="datetime1">
              <a:rPr lang="en-AU" smtClean="0"/>
              <a:t>18/08/2024</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1" r:id="rId12"/>
    <p:sldLayoutId id="2147483663" r:id="rId13"/>
    <p:sldLayoutId id="2147483664" r:id="rId14"/>
  </p:sldLayoutIdLst>
  <p:hf sldNum="0" hdr="0" ftr="0" dt="0"/>
  <p:txStyles>
    <p:titleStyle>
      <a:lvl1pPr algn="ctr" defTabSz="6858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685800"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39.tif"/><Relationship Id="rId2" Type="http://schemas.openxmlformats.org/officeDocument/2006/relationships/image" Target="../media/image38.png"/><Relationship Id="rId1" Type="http://schemas.openxmlformats.org/officeDocument/2006/relationships/slideLayout" Target="../slideLayouts/slideLayout14.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1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xml"/><Relationship Id="rId5" Type="http://schemas.openxmlformats.org/officeDocument/2006/relationships/image" Target="../media/image46.png"/><Relationship Id="rId4" Type="http://schemas.openxmlformats.org/officeDocument/2006/relationships/image" Target="../media/image45.png"/></Relationships>
</file>

<file path=ppt/slides/_rels/slide1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49.png"/><Relationship Id="rId4" Type="http://schemas.openxmlformats.org/officeDocument/2006/relationships/image" Target="../media/image48.png"/></Relationships>
</file>

<file path=ppt/slides/_rels/slide1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jpe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53.jpeg"/><Relationship Id="rId7" Type="http://schemas.openxmlformats.org/officeDocument/2006/relationships/image" Target="../media/image57.jpeg"/><Relationship Id="rId2" Type="http://schemas.openxmlformats.org/officeDocument/2006/relationships/image" Target="../media/image52.jpeg"/><Relationship Id="rId1" Type="http://schemas.openxmlformats.org/officeDocument/2006/relationships/slideLayout" Target="../slideLayouts/slideLayout13.xml"/><Relationship Id="rId6" Type="http://schemas.openxmlformats.org/officeDocument/2006/relationships/image" Target="../media/image56.jpeg"/><Relationship Id="rId11" Type="http://schemas.openxmlformats.org/officeDocument/2006/relationships/image" Target="../media/image61.png"/><Relationship Id="rId5" Type="http://schemas.openxmlformats.org/officeDocument/2006/relationships/image" Target="../media/image55.jpeg"/><Relationship Id="rId10" Type="http://schemas.openxmlformats.org/officeDocument/2006/relationships/image" Target="../media/image60.png"/><Relationship Id="rId4" Type="http://schemas.openxmlformats.org/officeDocument/2006/relationships/image" Target="../media/image54.jpeg"/><Relationship Id="rId9" Type="http://schemas.openxmlformats.org/officeDocument/2006/relationships/image" Target="../media/image59.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8.xml"/><Relationship Id="rId1" Type="http://schemas.openxmlformats.org/officeDocument/2006/relationships/slideLayout" Target="../slideLayouts/slideLayout12.xml"/><Relationship Id="rId4" Type="http://schemas.openxmlformats.org/officeDocument/2006/relationships/image" Target="../media/image63.png"/></Relationships>
</file>

<file path=ppt/slides/_rels/slide17.xml.rels><?xml version="1.0" encoding="UTF-8" standalone="yes"?>
<Relationships xmlns="http://schemas.openxmlformats.org/package/2006/relationships"><Relationship Id="rId8" Type="http://schemas.openxmlformats.org/officeDocument/2006/relationships/video" Target="../media/media4.mp4"/><Relationship Id="rId13" Type="http://schemas.openxmlformats.org/officeDocument/2006/relationships/image" Target="../media/image66.png"/><Relationship Id="rId3" Type="http://schemas.microsoft.com/office/2007/relationships/media" Target="../media/media2.mp4"/><Relationship Id="rId7" Type="http://schemas.microsoft.com/office/2007/relationships/media" Target="../media/media4.mp4"/><Relationship Id="rId12" Type="http://schemas.openxmlformats.org/officeDocument/2006/relationships/image" Target="../media/image65.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video" Target="../media/media3.mp4"/><Relationship Id="rId11" Type="http://schemas.openxmlformats.org/officeDocument/2006/relationships/image" Target="../media/image64.png"/><Relationship Id="rId5" Type="http://schemas.microsoft.com/office/2007/relationships/media" Target="../media/media3.mp4"/><Relationship Id="rId10" Type="http://schemas.openxmlformats.org/officeDocument/2006/relationships/notesSlide" Target="../notesSlides/notesSlide9.xml"/><Relationship Id="rId4" Type="http://schemas.openxmlformats.org/officeDocument/2006/relationships/video" Target="../media/media2.mp4"/><Relationship Id="rId9" Type="http://schemas.openxmlformats.org/officeDocument/2006/relationships/slideLayout" Target="../slideLayouts/slideLayout1.xml"/><Relationship Id="rId14" Type="http://schemas.openxmlformats.org/officeDocument/2006/relationships/image" Target="../media/image67.png"/></Relationships>
</file>

<file path=ppt/slides/_rels/slide18.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51.pn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hyperlink" Target="https://www.msdiscovery.org/clinical-trial-viz" TargetMode="External"/><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jpeg"/></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jpeg"/><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8" Type="http://schemas.openxmlformats.org/officeDocument/2006/relationships/image" Target="../media/image18.jpeg"/><Relationship Id="rId3" Type="http://schemas.openxmlformats.org/officeDocument/2006/relationships/image" Target="../media/image13.jpeg"/><Relationship Id="rId7"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jpeg"/><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2.xml"/><Relationship Id="rId5" Type="http://schemas.openxmlformats.org/officeDocument/2006/relationships/image" Target="../media/image24.emf"/><Relationship Id="rId4" Type="http://schemas.openxmlformats.org/officeDocument/2006/relationships/image" Target="../media/image23.emf"/></Relationships>
</file>

<file path=ppt/slides/_rels/slide8.xml.rels><?xml version="1.0" encoding="UTF-8" standalone="yes"?>
<Relationships xmlns="http://schemas.openxmlformats.org/package/2006/relationships"><Relationship Id="rId8" Type="http://schemas.microsoft.com/office/2007/relationships/hdphoto" Target="../media/hdphoto1.wdp"/><Relationship Id="rId13" Type="http://schemas.openxmlformats.org/officeDocument/2006/relationships/image" Target="../media/image31.emf"/><Relationship Id="rId3" Type="http://schemas.openxmlformats.org/officeDocument/2006/relationships/image" Target="../media/image21.png"/><Relationship Id="rId7" Type="http://schemas.openxmlformats.org/officeDocument/2006/relationships/image" Target="../media/image28.png"/><Relationship Id="rId12" Type="http://schemas.microsoft.com/office/2007/relationships/hdphoto" Target="../media/hdphoto3.wdp"/><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7.png"/><Relationship Id="rId11" Type="http://schemas.openxmlformats.org/officeDocument/2006/relationships/image" Target="../media/image30.png"/><Relationship Id="rId5" Type="http://schemas.openxmlformats.org/officeDocument/2006/relationships/image" Target="../media/image26.png"/><Relationship Id="rId10" Type="http://schemas.microsoft.com/office/2007/relationships/hdphoto" Target="../media/hdphoto2.wdp"/><Relationship Id="rId4" Type="http://schemas.openxmlformats.org/officeDocument/2006/relationships/image" Target="../media/image25.png"/><Relationship Id="rId9" Type="http://schemas.openxmlformats.org/officeDocument/2006/relationships/image" Target="../media/image29.png"/></Relationships>
</file>

<file path=ppt/slides/_rels/slide9.xml.rels><?xml version="1.0" encoding="UTF-8" standalone="yes"?>
<Relationships xmlns="http://schemas.openxmlformats.org/package/2006/relationships"><Relationship Id="rId8" Type="http://schemas.microsoft.com/office/2007/relationships/hdphoto" Target="../media/hdphoto6.wdp"/><Relationship Id="rId3" Type="http://schemas.openxmlformats.org/officeDocument/2006/relationships/image" Target="../media/image33.png"/><Relationship Id="rId7" Type="http://schemas.openxmlformats.org/officeDocument/2006/relationships/image" Target="../media/image35.png"/><Relationship Id="rId12" Type="http://schemas.microsoft.com/office/2007/relationships/hdphoto" Target="../media/hdphoto8.wdp"/><Relationship Id="rId2" Type="http://schemas.openxmlformats.org/officeDocument/2006/relationships/image" Target="../media/image32.png"/><Relationship Id="rId1" Type="http://schemas.openxmlformats.org/officeDocument/2006/relationships/slideLayout" Target="../slideLayouts/slideLayout2.xml"/><Relationship Id="rId6" Type="http://schemas.microsoft.com/office/2007/relationships/hdphoto" Target="../media/hdphoto5.wdp"/><Relationship Id="rId11" Type="http://schemas.openxmlformats.org/officeDocument/2006/relationships/image" Target="../media/image37.png"/><Relationship Id="rId5" Type="http://schemas.openxmlformats.org/officeDocument/2006/relationships/image" Target="../media/image34.png"/><Relationship Id="rId10" Type="http://schemas.microsoft.com/office/2007/relationships/hdphoto" Target="../media/hdphoto7.wdp"/><Relationship Id="rId4" Type="http://schemas.microsoft.com/office/2007/relationships/hdphoto" Target="../media/hdphoto4.wdp"/><Relationship Id="rId9" Type="http://schemas.openxmlformats.org/officeDocument/2006/relationships/image" Target="../media/image36.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sp>
        <p:nvSpPr>
          <p:cNvPr id="9" name="Title 1"/>
          <p:cNvSpPr txBox="1">
            <a:spLocks/>
          </p:cNvSpPr>
          <p:nvPr/>
        </p:nvSpPr>
        <p:spPr>
          <a:xfrm>
            <a:off x="179512" y="915566"/>
            <a:ext cx="6984776" cy="2302278"/>
          </a:xfrm>
          <a:prstGeom prst="rect">
            <a:avLst/>
          </a:prstGeom>
        </p:spPr>
        <p:txBody>
          <a:bodyPr vert="horz" lIns="68580" tIns="34290" rIns="68580" bIns="34290" rtlCol="0" anchor="ctr">
            <a:noAutofit/>
          </a:bodyPr>
          <a:lstStyle/>
          <a:p>
            <a:pPr>
              <a:spcBef>
                <a:spcPts val="94"/>
              </a:spcBef>
              <a:spcAft>
                <a:spcPts val="94"/>
              </a:spcAft>
              <a:defRPr/>
            </a:pPr>
            <a:r>
              <a:rPr lang="en-US" sz="2400" b="1" dirty="0">
                <a:latin typeface="Cambria" pitchFamily="18" charset="0"/>
                <a:ea typeface="+mj-ea"/>
                <a:cs typeface="+mj-cs"/>
              </a:rPr>
              <a:t>Targeting Acid-Sensing Ion Channels:    </a:t>
            </a:r>
          </a:p>
          <a:p>
            <a:pPr>
              <a:spcBef>
                <a:spcPts val="94"/>
              </a:spcBef>
              <a:spcAft>
                <a:spcPts val="94"/>
              </a:spcAft>
              <a:defRPr/>
            </a:pPr>
            <a:r>
              <a:rPr lang="en-US" sz="2400" b="1" dirty="0">
                <a:latin typeface="Cambria" pitchFamily="18" charset="0"/>
                <a:ea typeface="+mj-ea"/>
                <a:cs typeface="+mj-cs"/>
              </a:rPr>
              <a:t>A Novel Strategy for Treating Neurodegeneration in Multiple Sclerosis (MS)</a:t>
            </a:r>
          </a:p>
        </p:txBody>
      </p:sp>
      <p:sp>
        <p:nvSpPr>
          <p:cNvPr id="10" name="Subtitle 2"/>
          <p:cNvSpPr txBox="1">
            <a:spLocks/>
          </p:cNvSpPr>
          <p:nvPr/>
        </p:nvSpPr>
        <p:spPr>
          <a:xfrm>
            <a:off x="179512" y="3217844"/>
            <a:ext cx="4032448" cy="1728192"/>
          </a:xfrm>
          <a:prstGeom prst="rect">
            <a:avLst/>
          </a:prstGeom>
        </p:spPr>
        <p:txBody>
          <a:bodyPr vert="horz" lIns="68580" tIns="34290" rIns="68580" bIns="34290" rtlCol="0">
            <a:normAutofit/>
          </a:bodyPr>
          <a:lstStyle/>
          <a:p>
            <a:pPr defTabSz="685800">
              <a:spcBef>
                <a:spcPct val="20000"/>
              </a:spcBef>
              <a:defRPr/>
            </a:pPr>
            <a:r>
              <a:rPr lang="en-US" sz="2000" b="1" dirty="0">
                <a:latin typeface="Cambria" pitchFamily="18" charset="0"/>
              </a:rPr>
              <a:t>Dr. Nemat Khan</a:t>
            </a:r>
            <a:endParaRPr lang="en-US" sz="2000" b="1" dirty="0">
              <a:solidFill>
                <a:schemeClr val="bg1">
                  <a:lumMod val="75000"/>
                </a:schemeClr>
              </a:solidFill>
              <a:latin typeface="Cambria" pitchFamily="18" charset="0"/>
            </a:endParaRPr>
          </a:p>
          <a:p>
            <a:pPr>
              <a:spcBef>
                <a:spcPct val="20000"/>
              </a:spcBef>
            </a:pPr>
            <a:r>
              <a:rPr lang="en-US" dirty="0">
                <a:latin typeface="Cambria" pitchFamily="18" charset="0"/>
              </a:rPr>
              <a:t>Assistant Professor </a:t>
            </a:r>
          </a:p>
          <a:p>
            <a:pPr>
              <a:spcBef>
                <a:spcPct val="20000"/>
              </a:spcBef>
            </a:pPr>
            <a:r>
              <a:rPr lang="en-US" dirty="0">
                <a:latin typeface="Cambria" pitchFamily="18" charset="0"/>
              </a:rPr>
              <a:t>Department of Medical Sciences </a:t>
            </a:r>
          </a:p>
          <a:p>
            <a:pPr>
              <a:spcBef>
                <a:spcPct val="20000"/>
              </a:spcBef>
            </a:pPr>
            <a:r>
              <a:rPr lang="en-US" dirty="0">
                <a:latin typeface="Cambria" pitchFamily="18" charset="0"/>
              </a:rPr>
              <a:t>Khalifa University </a:t>
            </a:r>
          </a:p>
          <a:p>
            <a:pPr>
              <a:spcBef>
                <a:spcPct val="20000"/>
              </a:spcBef>
            </a:pPr>
            <a:r>
              <a:rPr lang="en-US" dirty="0">
                <a:latin typeface="Cambria" pitchFamily="18" charset="0"/>
              </a:rPr>
              <a:t>Abu Dhabi, UAE</a:t>
            </a:r>
            <a:endParaRPr lang="en-US" b="1" dirty="0">
              <a:solidFill>
                <a:schemeClr val="bg1">
                  <a:lumMod val="75000"/>
                </a:schemeClr>
              </a:solidFill>
              <a:latin typeface="Cambria" pitchFamily="18" charset="0"/>
            </a:endParaRPr>
          </a:p>
        </p:txBody>
      </p:sp>
      <p:pic>
        <p:nvPicPr>
          <p:cNvPr id="3074" name="Picture 2" descr="Drugs that activate brain stem cells may reverse multiple sclerosis |  National Institutes of Health (NIH)">
            <a:extLst>
              <a:ext uri="{FF2B5EF4-FFF2-40B4-BE49-F238E27FC236}">
                <a16:creationId xmlns:a16="http://schemas.microsoft.com/office/drawing/2014/main" id="{A3D5D1E5-4B40-4FB8-0C30-D57A43825688}"/>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452320" y="101940"/>
            <a:ext cx="1600127" cy="191536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1C811A41-F19E-52C9-8CFC-9B62EB2E340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flipH="1">
            <a:off x="174392" y="1021388"/>
            <a:ext cx="807026" cy="606290"/>
          </a:xfrm>
          <a:prstGeom prst="rect">
            <a:avLst/>
          </a:prstGeom>
        </p:spPr>
      </p:pic>
      <p:sp>
        <p:nvSpPr>
          <p:cNvPr id="3" name="Title 2">
            <a:extLst>
              <a:ext uri="{FF2B5EF4-FFF2-40B4-BE49-F238E27FC236}">
                <a16:creationId xmlns:a16="http://schemas.microsoft.com/office/drawing/2014/main" id="{82F7DD7A-2D9E-B224-8A36-B76E13758210}"/>
              </a:ext>
            </a:extLst>
          </p:cNvPr>
          <p:cNvSpPr>
            <a:spLocks noGrp="1"/>
          </p:cNvSpPr>
          <p:nvPr>
            <p:ph type="title"/>
          </p:nvPr>
        </p:nvSpPr>
        <p:spPr>
          <a:xfrm>
            <a:off x="128155" y="190818"/>
            <a:ext cx="6376560" cy="263844"/>
          </a:xfrm>
        </p:spPr>
        <p:txBody>
          <a:bodyPr>
            <a:noAutofit/>
          </a:bodyPr>
          <a:lstStyle/>
          <a:p>
            <a:pPr algn="l"/>
            <a:r>
              <a:rPr lang="en-US" sz="2200" b="1" dirty="0">
                <a:latin typeface="Cambria" panose="02040503050406030204" pitchFamily="18" charset="0"/>
              </a:rPr>
              <a:t>Does Hi1a get into the brain and spinal cord? </a:t>
            </a:r>
          </a:p>
        </p:txBody>
      </p:sp>
      <p:sp>
        <p:nvSpPr>
          <p:cNvPr id="5" name="Slide Number Placeholder 4">
            <a:extLst>
              <a:ext uri="{FF2B5EF4-FFF2-40B4-BE49-F238E27FC236}">
                <a16:creationId xmlns:a16="http://schemas.microsoft.com/office/drawing/2014/main" id="{80FA097A-461E-7E3B-2C6A-2BE1948141A6}"/>
              </a:ext>
            </a:extLst>
          </p:cNvPr>
          <p:cNvSpPr>
            <a:spLocks noGrp="1"/>
          </p:cNvSpPr>
          <p:nvPr>
            <p:ph type="sldNum" sz="quarter" idx="18"/>
          </p:nvPr>
        </p:nvSpPr>
        <p:spPr>
          <a:xfrm>
            <a:off x="8316416" y="4379226"/>
            <a:ext cx="634051" cy="205871"/>
          </a:xfrm>
        </p:spPr>
        <p:txBody>
          <a:bodyPr/>
          <a:lstStyle/>
          <a:p>
            <a:fld id="{E917DE0E-AFB1-41FD-BC35-27DB61CA125F}" type="slidenum">
              <a:rPr lang="en-AU" smtClean="0">
                <a:latin typeface="Cambria" panose="02040503050406030204" pitchFamily="18" charset="0"/>
              </a:rPr>
              <a:pPr/>
              <a:t>10</a:t>
            </a:fld>
            <a:endParaRPr lang="en-AU" dirty="0">
              <a:latin typeface="Cambria" panose="02040503050406030204" pitchFamily="18" charset="0"/>
            </a:endParaRPr>
          </a:p>
        </p:txBody>
      </p:sp>
      <p:sp>
        <p:nvSpPr>
          <p:cNvPr id="22" name="TextBox 21">
            <a:extLst>
              <a:ext uri="{FF2B5EF4-FFF2-40B4-BE49-F238E27FC236}">
                <a16:creationId xmlns:a16="http://schemas.microsoft.com/office/drawing/2014/main" id="{699005D1-BFFB-7461-3762-2A830E127F40}"/>
              </a:ext>
            </a:extLst>
          </p:cNvPr>
          <p:cNvSpPr txBox="1"/>
          <p:nvPr/>
        </p:nvSpPr>
        <p:spPr>
          <a:xfrm>
            <a:off x="1004332" y="1301495"/>
            <a:ext cx="3481132" cy="738664"/>
          </a:xfrm>
          <a:prstGeom prst="rect">
            <a:avLst/>
          </a:prstGeom>
          <a:noFill/>
          <a:ln w="12700">
            <a:solidFill>
              <a:schemeClr val="tx2">
                <a:lumMod val="40000"/>
                <a:lumOff val="60000"/>
              </a:schemeClr>
            </a:solidFill>
          </a:ln>
        </p:spPr>
        <p:txBody>
          <a:bodyPr wrap="square" rtlCol="0">
            <a:spAutoFit/>
          </a:bodyPr>
          <a:lstStyle/>
          <a:p>
            <a:r>
              <a:rPr lang="en-US" sz="1400" dirty="0">
                <a:latin typeface="Cambria" panose="02040503050406030204" pitchFamily="18" charset="0"/>
                <a:cs typeface="Arial" panose="020B0604020202020204" pitchFamily="34" charset="0"/>
              </a:rPr>
              <a:t>Hi1a-AF700 (~ 10 kDa) accesses damaged spinal cord and brain parenchyma, but not healthy CNS tissue. </a:t>
            </a:r>
          </a:p>
        </p:txBody>
      </p:sp>
      <p:pic>
        <p:nvPicPr>
          <p:cNvPr id="2" name="Content Placeholder 6">
            <a:extLst>
              <a:ext uri="{FF2B5EF4-FFF2-40B4-BE49-F238E27FC236}">
                <a16:creationId xmlns:a16="http://schemas.microsoft.com/office/drawing/2014/main" id="{0B8688AE-F835-C0AC-662D-3E3D962F024B}"/>
              </a:ext>
            </a:extLst>
          </p:cNvPr>
          <p:cNvPicPr>
            <a:picLocks noGrp="1" noChangeAspect="1"/>
          </p:cNvPicPr>
          <p:nvPr>
            <p:ph sz="quarter" idx="10"/>
          </p:nvPr>
        </p:nvPicPr>
        <p:blipFill>
          <a:blip r:embed="rId3"/>
          <a:stretch>
            <a:fillRect/>
          </a:stretch>
        </p:blipFill>
        <p:spPr>
          <a:xfrm>
            <a:off x="71453" y="2126683"/>
            <a:ext cx="4556218" cy="2355479"/>
          </a:xfrm>
        </p:spPr>
      </p:pic>
      <p:pic>
        <p:nvPicPr>
          <p:cNvPr id="32" name="Picture 31">
            <a:extLst>
              <a:ext uri="{FF2B5EF4-FFF2-40B4-BE49-F238E27FC236}">
                <a16:creationId xmlns:a16="http://schemas.microsoft.com/office/drawing/2014/main" id="{8B33FC4B-CFE0-C2CB-CCDB-5AC1544EE7F9}"/>
              </a:ext>
            </a:extLst>
          </p:cNvPr>
          <p:cNvPicPr>
            <a:picLocks noChangeAspect="1"/>
          </p:cNvPicPr>
          <p:nvPr/>
        </p:nvPicPr>
        <p:blipFill>
          <a:blip r:embed="rId4"/>
          <a:stretch>
            <a:fillRect/>
          </a:stretch>
        </p:blipFill>
        <p:spPr>
          <a:xfrm flipH="1">
            <a:off x="0" y="1131900"/>
            <a:ext cx="308992" cy="257175"/>
          </a:xfrm>
          <a:prstGeom prst="rect">
            <a:avLst/>
          </a:prstGeom>
        </p:spPr>
      </p:pic>
      <p:grpSp>
        <p:nvGrpSpPr>
          <p:cNvPr id="4" name="Group 3">
            <a:extLst>
              <a:ext uri="{FF2B5EF4-FFF2-40B4-BE49-F238E27FC236}">
                <a16:creationId xmlns:a16="http://schemas.microsoft.com/office/drawing/2014/main" id="{98E8B91F-B0BD-F1AE-6463-904FC2BF971C}"/>
              </a:ext>
            </a:extLst>
          </p:cNvPr>
          <p:cNvGrpSpPr/>
          <p:nvPr/>
        </p:nvGrpSpPr>
        <p:grpSpPr>
          <a:xfrm>
            <a:off x="5436096" y="1268928"/>
            <a:ext cx="2818985" cy="2742021"/>
            <a:chOff x="544402" y="926579"/>
            <a:chExt cx="6061876" cy="5365898"/>
          </a:xfrm>
        </p:grpSpPr>
        <p:sp>
          <p:nvSpPr>
            <p:cNvPr id="7" name="Rectangle 6">
              <a:extLst>
                <a:ext uri="{FF2B5EF4-FFF2-40B4-BE49-F238E27FC236}">
                  <a16:creationId xmlns:a16="http://schemas.microsoft.com/office/drawing/2014/main" id="{20CDEB24-FECE-4845-7CC5-D348EC38B334}"/>
                </a:ext>
              </a:extLst>
            </p:cNvPr>
            <p:cNvSpPr/>
            <p:nvPr/>
          </p:nvSpPr>
          <p:spPr>
            <a:xfrm>
              <a:off x="544402" y="926579"/>
              <a:ext cx="6061876" cy="5365898"/>
            </a:xfrm>
            <a:prstGeom prst="rect">
              <a:avLst/>
            </a:prstGeom>
            <a:solidFill>
              <a:sysClr val="windowText" lastClr="000000"/>
            </a:solidFill>
            <a:ln w="12700" cap="flat" cmpd="sng" algn="ctr">
              <a:solidFill>
                <a:sysClr val="windowText" lastClr="000000"/>
              </a:solidFill>
              <a:prstDash val="solid"/>
              <a:miter lim="800000"/>
            </a:ln>
            <a:effectLst/>
          </p:spPr>
          <p:txBody>
            <a:bodyPr rtlCol="0" anchor="ctr"/>
            <a:lstStyle/>
            <a:p>
              <a:pPr algn="ctr" defTabSz="514350">
                <a:defRPr/>
              </a:pPr>
              <a:endParaRPr lang="en-US" sz="1013" kern="0">
                <a:solidFill>
                  <a:prstClr val="white"/>
                </a:solidFill>
                <a:latin typeface="Cambria" panose="02040503050406030204" pitchFamily="18" charset="0"/>
              </a:endParaRPr>
            </a:p>
          </p:txBody>
        </p:sp>
        <p:pic>
          <p:nvPicPr>
            <p:cNvPr id="8" name="Content Placeholder 4">
              <a:extLst>
                <a:ext uri="{FF2B5EF4-FFF2-40B4-BE49-F238E27FC236}">
                  <a16:creationId xmlns:a16="http://schemas.microsoft.com/office/drawing/2014/main" id="{ADFB3D6D-58A9-3866-A689-9110FB11582F}"/>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rot="9842271">
              <a:off x="984343" y="1577321"/>
              <a:ext cx="4822664" cy="3625858"/>
            </a:xfrm>
            <a:prstGeom prst="rect">
              <a:avLst/>
            </a:prstGeom>
          </p:spPr>
        </p:pic>
        <p:sp>
          <p:nvSpPr>
            <p:cNvPr id="9" name="TextBox 8">
              <a:extLst>
                <a:ext uri="{FF2B5EF4-FFF2-40B4-BE49-F238E27FC236}">
                  <a16:creationId xmlns:a16="http://schemas.microsoft.com/office/drawing/2014/main" id="{98A1C3E3-2CCB-D47A-36F4-E992B3650A5E}"/>
                </a:ext>
              </a:extLst>
            </p:cNvPr>
            <p:cNvSpPr txBox="1"/>
            <p:nvPr/>
          </p:nvSpPr>
          <p:spPr>
            <a:xfrm>
              <a:off x="799959" y="5215380"/>
              <a:ext cx="1841420" cy="790759"/>
            </a:xfrm>
            <a:prstGeom prst="rect">
              <a:avLst/>
            </a:prstGeom>
            <a:noFill/>
          </p:spPr>
          <p:txBody>
            <a:bodyPr wrap="none" rtlCol="0">
              <a:spAutoFit/>
            </a:bodyPr>
            <a:lstStyle/>
            <a:p>
              <a:r>
                <a:rPr lang="en-US" sz="1013" dirty="0">
                  <a:solidFill>
                    <a:srgbClr val="0070C0"/>
                  </a:solidFill>
                  <a:latin typeface="Cambria" panose="02040503050406030204" pitchFamily="18" charset="0"/>
                  <a:cs typeface="Arial" panose="020B0604020202020204" pitchFamily="34" charset="0"/>
                </a:rPr>
                <a:t>DAPI</a:t>
              </a:r>
            </a:p>
            <a:p>
              <a:r>
                <a:rPr lang="en-US" sz="1013" dirty="0">
                  <a:solidFill>
                    <a:srgbClr val="FF0000"/>
                  </a:solidFill>
                  <a:latin typeface="Cambria" panose="02040503050406030204" pitchFamily="18" charset="0"/>
                  <a:cs typeface="Arial" panose="020B0604020202020204" pitchFamily="34" charset="0"/>
                </a:rPr>
                <a:t>Hi1a-AF700</a:t>
              </a:r>
              <a:endParaRPr lang="en-US" sz="1013" dirty="0">
                <a:solidFill>
                  <a:prstClr val="white"/>
                </a:solidFill>
                <a:latin typeface="Cambria" panose="02040503050406030204" pitchFamily="18" charset="0"/>
                <a:cs typeface="Arial" panose="020B0604020202020204" pitchFamily="34" charset="0"/>
              </a:endParaRPr>
            </a:p>
          </p:txBody>
        </p:sp>
        <p:sp>
          <p:nvSpPr>
            <p:cNvPr id="10" name="Rectangle 9">
              <a:extLst>
                <a:ext uri="{FF2B5EF4-FFF2-40B4-BE49-F238E27FC236}">
                  <a16:creationId xmlns:a16="http://schemas.microsoft.com/office/drawing/2014/main" id="{DA30F666-4981-20C5-44C7-5688FAB9484D}"/>
                </a:ext>
              </a:extLst>
            </p:cNvPr>
            <p:cNvSpPr/>
            <p:nvPr/>
          </p:nvSpPr>
          <p:spPr>
            <a:xfrm>
              <a:off x="3341800" y="1642504"/>
              <a:ext cx="3014315" cy="3693575"/>
            </a:xfrm>
            <a:prstGeom prst="rect">
              <a:avLst/>
            </a:prstGeom>
            <a:solidFill>
              <a:sysClr val="windowText" lastClr="000000"/>
            </a:solidFill>
            <a:ln w="12700" cap="flat" cmpd="sng" algn="ctr">
              <a:solidFill>
                <a:sysClr val="windowText" lastClr="000000"/>
              </a:solidFill>
              <a:prstDash val="solid"/>
              <a:miter lim="800000"/>
            </a:ln>
            <a:effectLst/>
          </p:spPr>
          <p:txBody>
            <a:bodyPr rtlCol="0" anchor="ctr"/>
            <a:lstStyle/>
            <a:p>
              <a:pPr algn="ctr" defTabSz="514350">
                <a:defRPr/>
              </a:pPr>
              <a:endParaRPr lang="en-US" sz="1013" kern="0">
                <a:solidFill>
                  <a:prstClr val="white"/>
                </a:solidFill>
                <a:latin typeface="Cambria" panose="02040503050406030204" pitchFamily="18" charset="0"/>
              </a:endParaRPr>
            </a:p>
          </p:txBody>
        </p:sp>
        <p:pic>
          <p:nvPicPr>
            <p:cNvPr id="11" name="Picture 10">
              <a:extLst>
                <a:ext uri="{FF2B5EF4-FFF2-40B4-BE49-F238E27FC236}">
                  <a16:creationId xmlns:a16="http://schemas.microsoft.com/office/drawing/2014/main" id="{DA8254E6-B5E2-81B3-E558-6CC08587542C}"/>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rot="16200000">
              <a:off x="2627568" y="2103510"/>
              <a:ext cx="4419067" cy="2892056"/>
            </a:xfrm>
            <a:prstGeom prst="rect">
              <a:avLst/>
            </a:prstGeom>
            <a:ln w="38100">
              <a:solidFill>
                <a:sysClr val="window" lastClr="FFFFFF">
                  <a:lumMod val="65000"/>
                </a:sysClr>
              </a:solidFill>
              <a:prstDash val="dash"/>
            </a:ln>
          </p:spPr>
        </p:pic>
      </p:grpSp>
      <p:sp>
        <p:nvSpPr>
          <p:cNvPr id="12" name="TextBox 11">
            <a:extLst>
              <a:ext uri="{FF2B5EF4-FFF2-40B4-BE49-F238E27FC236}">
                <a16:creationId xmlns:a16="http://schemas.microsoft.com/office/drawing/2014/main" id="{42EAE1C1-C2AF-D12B-47BC-68772110DFD5}"/>
              </a:ext>
            </a:extLst>
          </p:cNvPr>
          <p:cNvSpPr txBox="1"/>
          <p:nvPr/>
        </p:nvSpPr>
        <p:spPr>
          <a:xfrm>
            <a:off x="5579811" y="4061877"/>
            <a:ext cx="2741863" cy="523220"/>
          </a:xfrm>
          <a:prstGeom prst="rect">
            <a:avLst/>
          </a:prstGeom>
          <a:noFill/>
          <a:ln w="12700">
            <a:solidFill>
              <a:schemeClr val="tx2">
                <a:lumMod val="40000"/>
                <a:lumOff val="60000"/>
              </a:schemeClr>
            </a:solidFill>
          </a:ln>
        </p:spPr>
        <p:txBody>
          <a:bodyPr wrap="square" rtlCol="0">
            <a:spAutoFit/>
          </a:bodyPr>
          <a:lstStyle/>
          <a:p>
            <a:r>
              <a:rPr lang="en-US" sz="1400" dirty="0">
                <a:latin typeface="Cambria" panose="02040503050406030204" pitchFamily="18" charset="0"/>
                <a:cs typeface="Arial" panose="020B0604020202020204" pitchFamily="34" charset="0"/>
              </a:rPr>
              <a:t>Hi1a-AF700 majorly binds to neuronal cell bodies</a:t>
            </a:r>
          </a:p>
        </p:txBody>
      </p:sp>
      <p:sp>
        <p:nvSpPr>
          <p:cNvPr id="6" name="TextBox 5">
            <a:extLst>
              <a:ext uri="{FF2B5EF4-FFF2-40B4-BE49-F238E27FC236}">
                <a16:creationId xmlns:a16="http://schemas.microsoft.com/office/drawing/2014/main" id="{6122DF5A-BE54-E717-2066-D8E2CE2CBDB2}"/>
              </a:ext>
            </a:extLst>
          </p:cNvPr>
          <p:cNvSpPr txBox="1"/>
          <p:nvPr/>
        </p:nvSpPr>
        <p:spPr>
          <a:xfrm>
            <a:off x="128155" y="544117"/>
            <a:ext cx="7055118" cy="400110"/>
          </a:xfrm>
          <a:prstGeom prst="rect">
            <a:avLst/>
          </a:prstGeom>
          <a:noFill/>
        </p:spPr>
        <p:txBody>
          <a:bodyPr wrap="square" rtlCol="0">
            <a:spAutoFit/>
          </a:bodyPr>
          <a:lstStyle/>
          <a:p>
            <a:r>
              <a:rPr lang="en-US" sz="2000" dirty="0">
                <a:latin typeface="Cambria" panose="02040503050406030204" pitchFamily="18" charset="0"/>
                <a:cs typeface="Arial" panose="020B0604020202020204" pitchFamily="34" charset="0"/>
              </a:rPr>
              <a:t>Hi1a was labelled with AF700 to track its distribution at CNS.</a:t>
            </a:r>
          </a:p>
        </p:txBody>
      </p:sp>
    </p:spTree>
    <p:extLst>
      <p:ext uri="{BB962C8B-B14F-4D97-AF65-F5344CB8AC3E}">
        <p14:creationId xmlns:p14="http://schemas.microsoft.com/office/powerpoint/2010/main" val="326460013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ubtitle 2">
            <a:extLst>
              <a:ext uri="{FF2B5EF4-FFF2-40B4-BE49-F238E27FC236}">
                <a16:creationId xmlns:a16="http://schemas.microsoft.com/office/drawing/2014/main" id="{D77FD0D4-C017-F233-378B-1E9B04F9E77D}"/>
              </a:ext>
            </a:extLst>
          </p:cNvPr>
          <p:cNvSpPr txBox="1">
            <a:spLocks/>
          </p:cNvSpPr>
          <p:nvPr/>
        </p:nvSpPr>
        <p:spPr>
          <a:xfrm>
            <a:off x="101725" y="117555"/>
            <a:ext cx="5724636" cy="398934"/>
          </a:xfrm>
          <a:prstGeom prst="rect">
            <a:avLst/>
          </a:prstGeom>
        </p:spPr>
        <p:txBody>
          <a:bodyPr vert="horz" lIns="68580" tIns="34290" rIns="68580" bIns="34290" rtlCol="0">
            <a:noAutofit/>
          </a:bodyPr>
          <a:lstStyle/>
          <a:p>
            <a:pPr marL="257175" indent="-257175">
              <a:spcBef>
                <a:spcPct val="20000"/>
              </a:spcBef>
            </a:pPr>
            <a:r>
              <a:rPr lang="en-US" sz="2200" b="1" dirty="0">
                <a:latin typeface="Cambria" panose="02040503050406030204" pitchFamily="18" charset="0"/>
              </a:rPr>
              <a:t>Hi1a impact on peripheral immune cells? </a:t>
            </a:r>
            <a:endParaRPr lang="en-US" sz="2200" dirty="0">
              <a:latin typeface="Cambria" panose="02040503050406030204" pitchFamily="18" charset="0"/>
            </a:endParaRPr>
          </a:p>
        </p:txBody>
      </p:sp>
      <p:sp>
        <p:nvSpPr>
          <p:cNvPr id="11" name="Subtitle 2">
            <a:extLst>
              <a:ext uri="{FF2B5EF4-FFF2-40B4-BE49-F238E27FC236}">
                <a16:creationId xmlns:a16="http://schemas.microsoft.com/office/drawing/2014/main" id="{8043673B-23D7-7D47-775D-44935193FA93}"/>
              </a:ext>
            </a:extLst>
          </p:cNvPr>
          <p:cNvSpPr txBox="1">
            <a:spLocks/>
          </p:cNvSpPr>
          <p:nvPr/>
        </p:nvSpPr>
        <p:spPr>
          <a:xfrm>
            <a:off x="89302" y="513448"/>
            <a:ext cx="8718747" cy="398934"/>
          </a:xfrm>
          <a:prstGeom prst="rect">
            <a:avLst/>
          </a:prstGeom>
        </p:spPr>
        <p:txBody>
          <a:bodyPr vert="horz" lIns="68580" tIns="34290" rIns="68580" bIns="34290" rtlCol="0">
            <a:noAutofit/>
          </a:bodyPr>
          <a:lstStyle/>
          <a:p>
            <a:r>
              <a:rPr lang="en-AU" i="1" dirty="0">
                <a:latin typeface="Cambria" panose="02040503050406030204" pitchFamily="18" charset="0"/>
              </a:rPr>
              <a:t>Peripheral immune cells also express ASIC1 but their functional role in EAE/MS is largely unexplored.</a:t>
            </a:r>
            <a:endParaRPr lang="en-US" i="1" dirty="0">
              <a:latin typeface="Cambria" panose="02040503050406030204" pitchFamily="18" charset="0"/>
            </a:endParaRPr>
          </a:p>
          <a:p>
            <a:pPr marL="257175" indent="-257175">
              <a:spcBef>
                <a:spcPct val="20000"/>
              </a:spcBef>
            </a:pPr>
            <a:endParaRPr lang="en-US" dirty="0">
              <a:latin typeface="Cambria" panose="02040503050406030204" pitchFamily="18" charset="0"/>
            </a:endParaRPr>
          </a:p>
        </p:txBody>
      </p:sp>
      <p:pic>
        <p:nvPicPr>
          <p:cNvPr id="2" name="Picture 1">
            <a:extLst>
              <a:ext uri="{FF2B5EF4-FFF2-40B4-BE49-F238E27FC236}">
                <a16:creationId xmlns:a16="http://schemas.microsoft.com/office/drawing/2014/main" id="{F1168AE2-8B2D-7229-4289-9EB67869144A}"/>
              </a:ext>
            </a:extLst>
          </p:cNvPr>
          <p:cNvPicPr>
            <a:picLocks noChangeAspect="1"/>
          </p:cNvPicPr>
          <p:nvPr/>
        </p:nvPicPr>
        <p:blipFill>
          <a:blip r:embed="rId2"/>
          <a:stretch>
            <a:fillRect/>
          </a:stretch>
        </p:blipFill>
        <p:spPr>
          <a:xfrm>
            <a:off x="4283968" y="1512653"/>
            <a:ext cx="2012915" cy="2957345"/>
          </a:xfrm>
          <a:prstGeom prst="rect">
            <a:avLst/>
          </a:prstGeom>
        </p:spPr>
      </p:pic>
      <p:pic>
        <p:nvPicPr>
          <p:cNvPr id="3" name="Picture 2">
            <a:extLst>
              <a:ext uri="{FF2B5EF4-FFF2-40B4-BE49-F238E27FC236}">
                <a16:creationId xmlns:a16="http://schemas.microsoft.com/office/drawing/2014/main" id="{D8F14E2B-6C1F-3467-6F7F-C1CD52877506}"/>
              </a:ext>
            </a:extLst>
          </p:cNvPr>
          <p:cNvPicPr>
            <a:picLocks noChangeAspect="1"/>
          </p:cNvPicPr>
          <p:nvPr/>
        </p:nvPicPr>
        <p:blipFill rotWithShape="1">
          <a:blip r:embed="rId3"/>
          <a:srcRect r="11186"/>
          <a:stretch/>
        </p:blipFill>
        <p:spPr>
          <a:xfrm>
            <a:off x="6526315" y="1512653"/>
            <a:ext cx="1852259" cy="3117399"/>
          </a:xfrm>
          <a:prstGeom prst="rect">
            <a:avLst/>
          </a:prstGeom>
        </p:spPr>
      </p:pic>
      <p:pic>
        <p:nvPicPr>
          <p:cNvPr id="5" name="Picture 4">
            <a:extLst>
              <a:ext uri="{FF2B5EF4-FFF2-40B4-BE49-F238E27FC236}">
                <a16:creationId xmlns:a16="http://schemas.microsoft.com/office/drawing/2014/main" id="{C8AEF1F6-5EE9-8F4B-91A1-8A6D801C6638}"/>
              </a:ext>
            </a:extLst>
          </p:cNvPr>
          <p:cNvPicPr>
            <a:picLocks noChangeAspect="1"/>
          </p:cNvPicPr>
          <p:nvPr/>
        </p:nvPicPr>
        <p:blipFill>
          <a:blip r:embed="rId4"/>
          <a:stretch>
            <a:fillRect/>
          </a:stretch>
        </p:blipFill>
        <p:spPr>
          <a:xfrm>
            <a:off x="87284" y="1526832"/>
            <a:ext cx="1979479" cy="2928986"/>
          </a:xfrm>
          <a:prstGeom prst="rect">
            <a:avLst/>
          </a:prstGeom>
        </p:spPr>
      </p:pic>
      <p:pic>
        <p:nvPicPr>
          <p:cNvPr id="6" name="Picture 5">
            <a:extLst>
              <a:ext uri="{FF2B5EF4-FFF2-40B4-BE49-F238E27FC236}">
                <a16:creationId xmlns:a16="http://schemas.microsoft.com/office/drawing/2014/main" id="{981222EF-E237-EC7D-A47A-C00C48F29A10}"/>
              </a:ext>
            </a:extLst>
          </p:cNvPr>
          <p:cNvPicPr>
            <a:picLocks noChangeAspect="1"/>
          </p:cNvPicPr>
          <p:nvPr/>
        </p:nvPicPr>
        <p:blipFill>
          <a:blip r:embed="rId5"/>
          <a:stretch>
            <a:fillRect/>
          </a:stretch>
        </p:blipFill>
        <p:spPr>
          <a:xfrm>
            <a:off x="2181479" y="1296246"/>
            <a:ext cx="1895545" cy="3173752"/>
          </a:xfrm>
          <a:prstGeom prst="rect">
            <a:avLst/>
          </a:prstGeom>
        </p:spPr>
      </p:pic>
      <p:sp>
        <p:nvSpPr>
          <p:cNvPr id="4" name="TextBox 3">
            <a:extLst>
              <a:ext uri="{FF2B5EF4-FFF2-40B4-BE49-F238E27FC236}">
                <a16:creationId xmlns:a16="http://schemas.microsoft.com/office/drawing/2014/main" id="{F010ED37-9003-BFBB-7FCE-E178B1A47AB1}"/>
              </a:ext>
            </a:extLst>
          </p:cNvPr>
          <p:cNvSpPr txBox="1"/>
          <p:nvPr/>
        </p:nvSpPr>
        <p:spPr>
          <a:xfrm>
            <a:off x="6355750" y="912382"/>
            <a:ext cx="2477508" cy="523220"/>
          </a:xfrm>
          <a:prstGeom prst="rect">
            <a:avLst/>
          </a:prstGeom>
          <a:solidFill>
            <a:schemeClr val="bg1"/>
          </a:solidFill>
          <a:ln w="12700">
            <a:solidFill>
              <a:schemeClr val="tx2">
                <a:lumMod val="40000"/>
                <a:lumOff val="60000"/>
              </a:schemeClr>
            </a:solidFill>
          </a:ln>
        </p:spPr>
        <p:txBody>
          <a:bodyPr wrap="square" rtlCol="0">
            <a:spAutoFit/>
          </a:bodyPr>
          <a:lstStyle/>
          <a:p>
            <a:pPr algn="just"/>
            <a:r>
              <a:rPr lang="en-US" sz="1400" dirty="0">
                <a:latin typeface="Cambria" panose="02040503050406030204" pitchFamily="18" charset="0"/>
                <a:cs typeface="Arial" panose="020B0604020202020204" pitchFamily="34" charset="0"/>
              </a:rPr>
              <a:t>sICAM1 indicates vascular inflammation/BBB leakage</a:t>
            </a:r>
          </a:p>
        </p:txBody>
      </p:sp>
      <p:sp>
        <p:nvSpPr>
          <p:cNvPr id="22" name="TextBox 21">
            <a:extLst>
              <a:ext uri="{FF2B5EF4-FFF2-40B4-BE49-F238E27FC236}">
                <a16:creationId xmlns:a16="http://schemas.microsoft.com/office/drawing/2014/main" id="{13C1B9BB-FF36-E0CD-3AB0-E0EED5282097}"/>
              </a:ext>
            </a:extLst>
          </p:cNvPr>
          <p:cNvSpPr txBox="1"/>
          <p:nvPr/>
        </p:nvSpPr>
        <p:spPr>
          <a:xfrm>
            <a:off x="8028384" y="4367486"/>
            <a:ext cx="957313" cy="248209"/>
          </a:xfrm>
          <a:prstGeom prst="rect">
            <a:avLst/>
          </a:prstGeom>
          <a:noFill/>
        </p:spPr>
        <p:txBody>
          <a:bodyPr wrap="none" rtlCol="0">
            <a:spAutoFit/>
          </a:bodyPr>
          <a:lstStyle/>
          <a:p>
            <a:r>
              <a:rPr lang="en-US" sz="1013" b="1" i="1" u="sng" dirty="0">
                <a:latin typeface="Cambria" panose="02040503050406030204" pitchFamily="18" charset="0"/>
              </a:rPr>
              <a:t>Un-published</a:t>
            </a:r>
          </a:p>
        </p:txBody>
      </p:sp>
      <p:sp>
        <p:nvSpPr>
          <p:cNvPr id="7" name="TextBox 6">
            <a:extLst>
              <a:ext uri="{FF2B5EF4-FFF2-40B4-BE49-F238E27FC236}">
                <a16:creationId xmlns:a16="http://schemas.microsoft.com/office/drawing/2014/main" id="{153BF647-0CFB-520A-EF3C-A78381FD1685}"/>
              </a:ext>
            </a:extLst>
          </p:cNvPr>
          <p:cNvSpPr txBox="1"/>
          <p:nvPr/>
        </p:nvSpPr>
        <p:spPr>
          <a:xfrm>
            <a:off x="150375" y="1203598"/>
            <a:ext cx="3980751" cy="3416320"/>
          </a:xfrm>
          <a:prstGeom prst="rect">
            <a:avLst/>
          </a:prstGeom>
          <a:noFill/>
          <a:ln w="19050">
            <a:solidFill>
              <a:srgbClr val="7030A0"/>
            </a:solidFill>
          </a:ln>
        </p:spPr>
        <p:txBody>
          <a:bodyPr wrap="square" rtlCol="0">
            <a:spAutoFit/>
          </a:bodyPr>
          <a:lstStyle/>
          <a:p>
            <a:endParaRPr lang="en-US" sz="1350" dirty="0">
              <a:latin typeface="Cambria" panose="02040503050406030204" pitchFamily="18" charset="0"/>
            </a:endParaRPr>
          </a:p>
          <a:p>
            <a:endParaRPr lang="en-US" sz="1350" dirty="0">
              <a:latin typeface="Cambria" panose="02040503050406030204" pitchFamily="18" charset="0"/>
            </a:endParaRPr>
          </a:p>
          <a:p>
            <a:endParaRPr lang="en-US" sz="1350" dirty="0">
              <a:latin typeface="Cambria" panose="02040503050406030204" pitchFamily="18" charset="0"/>
            </a:endParaRPr>
          </a:p>
          <a:p>
            <a:endParaRPr lang="en-US" sz="1350" dirty="0">
              <a:latin typeface="Cambria" panose="02040503050406030204" pitchFamily="18" charset="0"/>
            </a:endParaRPr>
          </a:p>
          <a:p>
            <a:endParaRPr lang="en-US" sz="1350" dirty="0">
              <a:latin typeface="Cambria" panose="02040503050406030204" pitchFamily="18" charset="0"/>
            </a:endParaRPr>
          </a:p>
          <a:p>
            <a:endParaRPr lang="en-US" sz="1350" dirty="0">
              <a:latin typeface="Cambria" panose="02040503050406030204" pitchFamily="18" charset="0"/>
            </a:endParaRPr>
          </a:p>
          <a:p>
            <a:endParaRPr lang="en-US" sz="1350" dirty="0">
              <a:latin typeface="Cambria" panose="02040503050406030204" pitchFamily="18" charset="0"/>
            </a:endParaRPr>
          </a:p>
          <a:p>
            <a:endParaRPr lang="en-US" sz="1350" dirty="0">
              <a:latin typeface="Cambria" panose="02040503050406030204" pitchFamily="18" charset="0"/>
            </a:endParaRPr>
          </a:p>
          <a:p>
            <a:endParaRPr lang="en-US" sz="1350" dirty="0">
              <a:latin typeface="Cambria" panose="02040503050406030204" pitchFamily="18" charset="0"/>
            </a:endParaRPr>
          </a:p>
          <a:p>
            <a:endParaRPr lang="en-US" sz="1350" dirty="0">
              <a:latin typeface="Cambria" panose="02040503050406030204" pitchFamily="18" charset="0"/>
            </a:endParaRPr>
          </a:p>
          <a:p>
            <a:endParaRPr lang="en-US" sz="1350" dirty="0">
              <a:latin typeface="Cambria" panose="02040503050406030204" pitchFamily="18" charset="0"/>
            </a:endParaRPr>
          </a:p>
          <a:p>
            <a:endParaRPr lang="en-US" sz="1350" dirty="0">
              <a:latin typeface="Cambria" panose="02040503050406030204" pitchFamily="18" charset="0"/>
            </a:endParaRPr>
          </a:p>
          <a:p>
            <a:endParaRPr lang="en-US" sz="1350" dirty="0">
              <a:latin typeface="Cambria" panose="02040503050406030204" pitchFamily="18" charset="0"/>
            </a:endParaRPr>
          </a:p>
          <a:p>
            <a:endParaRPr lang="en-US" sz="1350" dirty="0">
              <a:latin typeface="Cambria" panose="02040503050406030204" pitchFamily="18" charset="0"/>
            </a:endParaRPr>
          </a:p>
          <a:p>
            <a:endParaRPr lang="en-US" sz="1350" dirty="0">
              <a:latin typeface="Cambria" panose="02040503050406030204" pitchFamily="18" charset="0"/>
            </a:endParaRPr>
          </a:p>
          <a:p>
            <a:endParaRPr lang="en-US" sz="1350" dirty="0">
              <a:latin typeface="Cambria" panose="02040503050406030204" pitchFamily="18" charset="0"/>
            </a:endParaRPr>
          </a:p>
        </p:txBody>
      </p:sp>
    </p:spTree>
    <p:extLst>
      <p:ext uri="{BB962C8B-B14F-4D97-AF65-F5344CB8AC3E}">
        <p14:creationId xmlns:p14="http://schemas.microsoft.com/office/powerpoint/2010/main" val="27060338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par>
                                <p:cTn id="8" presetID="9"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dissolv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E874AF3-4A7E-17B3-005D-59B619E900D1}"/>
              </a:ext>
            </a:extLst>
          </p:cNvPr>
          <p:cNvPicPr>
            <a:picLocks noChangeAspect="1"/>
          </p:cNvPicPr>
          <p:nvPr/>
        </p:nvPicPr>
        <p:blipFill rotWithShape="1">
          <a:blip r:embed="rId3"/>
          <a:srcRect t="2496"/>
          <a:stretch/>
        </p:blipFill>
        <p:spPr>
          <a:xfrm>
            <a:off x="6598349" y="1117370"/>
            <a:ext cx="2175244" cy="2581885"/>
          </a:xfrm>
          <a:prstGeom prst="rect">
            <a:avLst/>
          </a:prstGeom>
        </p:spPr>
      </p:pic>
      <p:pic>
        <p:nvPicPr>
          <p:cNvPr id="5" name="Picture 4" descr="Diagram&#10;&#10;Description automatically generated">
            <a:extLst>
              <a:ext uri="{FF2B5EF4-FFF2-40B4-BE49-F238E27FC236}">
                <a16:creationId xmlns:a16="http://schemas.microsoft.com/office/drawing/2014/main" id="{5BB47EBB-7A31-A776-F1D2-8937E58E5CC5}"/>
              </a:ext>
            </a:extLst>
          </p:cNvPr>
          <p:cNvPicPr>
            <a:picLocks/>
          </p:cNvPicPr>
          <p:nvPr/>
        </p:nvPicPr>
        <p:blipFill rotWithShape="1">
          <a:blip r:embed="rId4" cstate="screen">
            <a:extLst>
              <a:ext uri="{28A0092B-C50C-407E-A947-70E740481C1C}">
                <a14:useLocalDpi xmlns:a14="http://schemas.microsoft.com/office/drawing/2010/main"/>
              </a:ext>
            </a:extLst>
          </a:blip>
          <a:srcRect r="51609"/>
          <a:stretch/>
        </p:blipFill>
        <p:spPr bwMode="auto">
          <a:xfrm>
            <a:off x="4504528" y="1117103"/>
            <a:ext cx="2083696" cy="2411327"/>
          </a:xfrm>
          <a:prstGeom prst="rect">
            <a:avLst/>
          </a:prstGeom>
          <a:noFill/>
          <a:ln>
            <a:noFill/>
          </a:ln>
        </p:spPr>
      </p:pic>
      <p:sp>
        <p:nvSpPr>
          <p:cNvPr id="2" name="Subtitle 2">
            <a:extLst>
              <a:ext uri="{FF2B5EF4-FFF2-40B4-BE49-F238E27FC236}">
                <a16:creationId xmlns:a16="http://schemas.microsoft.com/office/drawing/2014/main" id="{E8C28F30-5E0E-6E58-24F3-98B37267977B}"/>
              </a:ext>
            </a:extLst>
          </p:cNvPr>
          <p:cNvSpPr txBox="1">
            <a:spLocks/>
          </p:cNvSpPr>
          <p:nvPr/>
        </p:nvSpPr>
        <p:spPr>
          <a:xfrm>
            <a:off x="107504" y="194284"/>
            <a:ext cx="7344816" cy="398934"/>
          </a:xfrm>
          <a:prstGeom prst="rect">
            <a:avLst/>
          </a:prstGeom>
        </p:spPr>
        <p:txBody>
          <a:bodyPr vert="horz" lIns="68580" tIns="34290" rIns="68580" bIns="34290" rtlCol="0">
            <a:noAutofit/>
          </a:bodyPr>
          <a:lstStyle/>
          <a:p>
            <a:pPr marL="257175" indent="-257175">
              <a:spcBef>
                <a:spcPct val="20000"/>
              </a:spcBef>
            </a:pPr>
            <a:r>
              <a:rPr lang="en-US" sz="2200" b="1" dirty="0">
                <a:latin typeface="Cambria" panose="02040503050406030204" pitchFamily="18" charset="0"/>
              </a:rPr>
              <a:t>Serum Lactate – a biomarker of MS disease progression</a:t>
            </a:r>
            <a:endParaRPr lang="en-US" sz="2200" dirty="0">
              <a:latin typeface="Cambria" panose="02040503050406030204" pitchFamily="18" charset="0"/>
            </a:endParaRPr>
          </a:p>
        </p:txBody>
      </p:sp>
      <p:sp>
        <p:nvSpPr>
          <p:cNvPr id="3" name="Subtitle 2">
            <a:extLst>
              <a:ext uri="{FF2B5EF4-FFF2-40B4-BE49-F238E27FC236}">
                <a16:creationId xmlns:a16="http://schemas.microsoft.com/office/drawing/2014/main" id="{11101E78-5F31-B479-1309-CBBD61039A9F}"/>
              </a:ext>
            </a:extLst>
          </p:cNvPr>
          <p:cNvSpPr txBox="1">
            <a:spLocks/>
          </p:cNvSpPr>
          <p:nvPr/>
        </p:nvSpPr>
        <p:spPr>
          <a:xfrm>
            <a:off x="107504" y="654162"/>
            <a:ext cx="8208912" cy="398934"/>
          </a:xfrm>
          <a:prstGeom prst="rect">
            <a:avLst/>
          </a:prstGeom>
        </p:spPr>
        <p:txBody>
          <a:bodyPr vert="horz" lIns="68580" tIns="34290" rIns="68580" bIns="34290" rtlCol="0">
            <a:noAutofit/>
          </a:bodyPr>
          <a:lstStyle/>
          <a:p>
            <a:r>
              <a:rPr lang="en-AU" sz="2000" i="1" dirty="0">
                <a:latin typeface="Cambria" panose="02040503050406030204" pitchFamily="18" charset="0"/>
              </a:rPr>
              <a:t>Lactate is a potent activator of ASIC1a that can worsen neuronal damage.</a:t>
            </a:r>
            <a:endParaRPr lang="en-US" sz="2000" i="1" dirty="0">
              <a:latin typeface="Cambria" panose="02040503050406030204" pitchFamily="18" charset="0"/>
            </a:endParaRPr>
          </a:p>
          <a:p>
            <a:pPr marL="257175" indent="-257175">
              <a:spcBef>
                <a:spcPct val="20000"/>
              </a:spcBef>
            </a:pPr>
            <a:endParaRPr lang="en-US" sz="2000" dirty="0">
              <a:latin typeface="Cambria" panose="02040503050406030204" pitchFamily="18" charset="0"/>
            </a:endParaRPr>
          </a:p>
        </p:txBody>
      </p:sp>
      <p:pic>
        <p:nvPicPr>
          <p:cNvPr id="7" name="Picture 6" descr="A screenshot of a computer&#10;&#10;Description automatically generated">
            <a:extLst>
              <a:ext uri="{FF2B5EF4-FFF2-40B4-BE49-F238E27FC236}">
                <a16:creationId xmlns:a16="http://schemas.microsoft.com/office/drawing/2014/main" id="{C8EE2E46-E128-DCDC-6A1F-6872CFC6E33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7504" y="1150132"/>
            <a:ext cx="3958169" cy="1822351"/>
          </a:xfrm>
          <a:prstGeom prst="rect">
            <a:avLst/>
          </a:prstGeom>
        </p:spPr>
      </p:pic>
      <p:sp>
        <p:nvSpPr>
          <p:cNvPr id="9" name="TextBox 8">
            <a:extLst>
              <a:ext uri="{FF2B5EF4-FFF2-40B4-BE49-F238E27FC236}">
                <a16:creationId xmlns:a16="http://schemas.microsoft.com/office/drawing/2014/main" id="{CD17DDB8-3FAE-3141-EBD1-FF927F52AAA6}"/>
              </a:ext>
            </a:extLst>
          </p:cNvPr>
          <p:cNvSpPr txBox="1"/>
          <p:nvPr/>
        </p:nvSpPr>
        <p:spPr>
          <a:xfrm>
            <a:off x="209695" y="3030210"/>
            <a:ext cx="3425621" cy="523220"/>
          </a:xfrm>
          <a:prstGeom prst="rect">
            <a:avLst/>
          </a:prstGeom>
          <a:solidFill>
            <a:schemeClr val="accent3">
              <a:lumMod val="20000"/>
              <a:lumOff val="80000"/>
            </a:schemeClr>
          </a:solidFill>
        </p:spPr>
        <p:txBody>
          <a:bodyPr wrap="square" rtlCol="0">
            <a:spAutoFit/>
          </a:bodyPr>
          <a:lstStyle>
            <a:defPPr>
              <a:defRPr lang="en-US"/>
            </a:defPPr>
            <a:lvl1pPr marL="342900" indent="-342900">
              <a:buAutoNum type="alphaUcParenR"/>
              <a:defRPr sz="1400">
                <a:latin typeface="Cambria" panose="02040503050406030204" pitchFamily="18" charset="0"/>
                <a:cs typeface="Arial" panose="020B0604020202020204" pitchFamily="34" charset="0"/>
              </a:defRPr>
            </a:lvl1pPr>
          </a:lstStyle>
          <a:p>
            <a:pPr marL="0" indent="0" algn="just">
              <a:buNone/>
            </a:pPr>
            <a:r>
              <a:rPr lang="en-AU" dirty="0"/>
              <a:t>Altered brain pH and lactate levels in CNS can trigger neurodegeneration.</a:t>
            </a:r>
          </a:p>
        </p:txBody>
      </p:sp>
      <p:sp>
        <p:nvSpPr>
          <p:cNvPr id="10" name="TextBox 9">
            <a:extLst>
              <a:ext uri="{FF2B5EF4-FFF2-40B4-BE49-F238E27FC236}">
                <a16:creationId xmlns:a16="http://schemas.microsoft.com/office/drawing/2014/main" id="{23136F97-B029-796C-035E-A6A9093E3E09}"/>
              </a:ext>
            </a:extLst>
          </p:cNvPr>
          <p:cNvSpPr txBox="1"/>
          <p:nvPr/>
        </p:nvSpPr>
        <p:spPr>
          <a:xfrm>
            <a:off x="6097883" y="1245118"/>
            <a:ext cx="279244" cy="300082"/>
          </a:xfrm>
          <a:prstGeom prst="rect">
            <a:avLst/>
          </a:prstGeom>
          <a:noFill/>
        </p:spPr>
        <p:txBody>
          <a:bodyPr wrap="none" rtlCol="0">
            <a:spAutoFit/>
          </a:bodyPr>
          <a:lstStyle/>
          <a:p>
            <a:r>
              <a:rPr lang="en-US" sz="1350" dirty="0"/>
              <a:t>B</a:t>
            </a:r>
          </a:p>
        </p:txBody>
      </p:sp>
      <p:sp>
        <p:nvSpPr>
          <p:cNvPr id="11" name="TextBox 10">
            <a:extLst>
              <a:ext uri="{FF2B5EF4-FFF2-40B4-BE49-F238E27FC236}">
                <a16:creationId xmlns:a16="http://schemas.microsoft.com/office/drawing/2014/main" id="{7DACF622-887E-3644-C66A-3532E3BF7111}"/>
              </a:ext>
            </a:extLst>
          </p:cNvPr>
          <p:cNvSpPr txBox="1"/>
          <p:nvPr/>
        </p:nvSpPr>
        <p:spPr>
          <a:xfrm>
            <a:off x="4220220" y="3663266"/>
            <a:ext cx="4756257" cy="954107"/>
          </a:xfrm>
          <a:prstGeom prst="rect">
            <a:avLst/>
          </a:prstGeom>
          <a:solidFill>
            <a:schemeClr val="accent3">
              <a:lumMod val="20000"/>
              <a:lumOff val="80000"/>
            </a:schemeClr>
          </a:solidFill>
        </p:spPr>
        <p:txBody>
          <a:bodyPr wrap="square" rtlCol="0">
            <a:spAutoFit/>
          </a:bodyPr>
          <a:lstStyle/>
          <a:p>
            <a:pPr marL="257175" indent="-257175">
              <a:buAutoNum type="alphaUcParenR"/>
            </a:pPr>
            <a:r>
              <a:rPr lang="en-US" sz="1400" dirty="0">
                <a:latin typeface="Cambria" panose="02040503050406030204" pitchFamily="18" charset="0"/>
                <a:cs typeface="Arial" panose="020B0604020202020204" pitchFamily="34" charset="0"/>
              </a:rPr>
              <a:t>RRMS patients showed increased plasma lactate levels corresponding to disease disability score. </a:t>
            </a:r>
          </a:p>
          <a:p>
            <a:pPr marL="257175" indent="-257175">
              <a:buAutoNum type="alphaUcParenR"/>
            </a:pPr>
            <a:endParaRPr lang="en-US" sz="1400" dirty="0">
              <a:latin typeface="Cambria" panose="02040503050406030204" pitchFamily="18" charset="0"/>
              <a:cs typeface="Arial" panose="020B0604020202020204" pitchFamily="34" charset="0"/>
            </a:endParaRPr>
          </a:p>
          <a:p>
            <a:pPr marL="257175" indent="-257175">
              <a:buAutoNum type="alphaUcParenR"/>
            </a:pPr>
            <a:r>
              <a:rPr lang="en-US" sz="1400" dirty="0">
                <a:latin typeface="Cambria" panose="02040503050406030204" pitchFamily="18" charset="0"/>
                <a:cs typeface="Arial" panose="020B0604020202020204" pitchFamily="34" charset="0"/>
              </a:rPr>
              <a:t>Hi1a-treated EAE mice showed decreased plasma lactate</a:t>
            </a:r>
          </a:p>
        </p:txBody>
      </p:sp>
    </p:spTree>
    <p:extLst>
      <p:ext uri="{BB962C8B-B14F-4D97-AF65-F5344CB8AC3E}">
        <p14:creationId xmlns:p14="http://schemas.microsoft.com/office/powerpoint/2010/main" val="19909878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par>
                                <p:cTn id="8" presetID="5" presetClass="entr" presetSubtype="1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checkerboard(across)">
                                      <p:cBhvr>
                                        <p:cTn id="10" dur="500"/>
                                        <p:tgtEl>
                                          <p:spTgt spid="4"/>
                                        </p:tgtEl>
                                      </p:cBhvr>
                                    </p:animEffect>
                                  </p:childTnLst>
                                </p:cTn>
                              </p:par>
                              <p:par>
                                <p:cTn id="11" presetID="5" presetClass="entr" presetSubtype="1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checkerboard(across)">
                                      <p:cBhvr>
                                        <p:cTn id="1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D3FDD8A-34F2-D8B0-EFDE-0B9EC7B5919B}"/>
              </a:ext>
            </a:extLst>
          </p:cNvPr>
          <p:cNvSpPr>
            <a:spLocks noGrp="1"/>
          </p:cNvSpPr>
          <p:nvPr>
            <p:ph type="title"/>
          </p:nvPr>
        </p:nvSpPr>
        <p:spPr>
          <a:xfrm>
            <a:off x="93423" y="235372"/>
            <a:ext cx="5721794" cy="263844"/>
          </a:xfrm>
        </p:spPr>
        <p:txBody>
          <a:bodyPr>
            <a:noAutofit/>
          </a:bodyPr>
          <a:lstStyle/>
          <a:p>
            <a:pPr algn="l"/>
            <a:r>
              <a:rPr lang="en-US" sz="2200" b="1" dirty="0">
                <a:latin typeface="Cambria" panose="02040503050406030204" pitchFamily="18" charset="0"/>
              </a:rPr>
              <a:t>Summary &amp; Future Directions</a:t>
            </a:r>
          </a:p>
        </p:txBody>
      </p:sp>
      <p:sp>
        <p:nvSpPr>
          <p:cNvPr id="10" name="TextBox 9">
            <a:extLst>
              <a:ext uri="{FF2B5EF4-FFF2-40B4-BE49-F238E27FC236}">
                <a16:creationId xmlns:a16="http://schemas.microsoft.com/office/drawing/2014/main" id="{7102A4EF-A8CE-83A5-7A86-02249E17318E}"/>
              </a:ext>
            </a:extLst>
          </p:cNvPr>
          <p:cNvSpPr txBox="1"/>
          <p:nvPr/>
        </p:nvSpPr>
        <p:spPr>
          <a:xfrm>
            <a:off x="82258" y="586591"/>
            <a:ext cx="6274916" cy="3970318"/>
          </a:xfrm>
          <a:prstGeom prst="rect">
            <a:avLst/>
          </a:prstGeom>
          <a:noFill/>
        </p:spPr>
        <p:txBody>
          <a:bodyPr wrap="square" rtlCol="0">
            <a:spAutoFit/>
          </a:bodyPr>
          <a:lstStyle/>
          <a:p>
            <a:pPr marL="214313" indent="-214313" algn="just">
              <a:buFont typeface="Wingdings" pitchFamily="2" charset="2"/>
              <a:buChar char="§"/>
            </a:pPr>
            <a:r>
              <a:rPr lang="en-US" dirty="0">
                <a:latin typeface="Cambria" panose="02040503050406030204" pitchFamily="18" charset="0"/>
                <a:cs typeface="Arial" panose="020B0604020202020204" pitchFamily="34" charset="0"/>
              </a:rPr>
              <a:t>Acid-sensing ion channels (ASICs) represent a widely expressed </a:t>
            </a:r>
            <a:r>
              <a:rPr lang="en-US" u="sng" dirty="0">
                <a:latin typeface="Cambria" panose="02040503050406030204" pitchFamily="18" charset="0"/>
                <a:cs typeface="Arial" panose="020B0604020202020204" pitchFamily="34" charset="0"/>
              </a:rPr>
              <a:t>pH sensor in CNS </a:t>
            </a:r>
            <a:r>
              <a:rPr lang="en-US" dirty="0">
                <a:latin typeface="Cambria" panose="02040503050406030204" pitchFamily="18" charset="0"/>
                <a:cs typeface="Arial" panose="020B0604020202020204" pitchFamily="34" charset="0"/>
              </a:rPr>
              <a:t>that plays a key role in neuroinflammation/neurodegeneration. </a:t>
            </a:r>
          </a:p>
          <a:p>
            <a:pPr marL="214313" indent="-214313" algn="just">
              <a:buFont typeface="Wingdings" pitchFamily="2" charset="2"/>
              <a:buChar char="§"/>
            </a:pPr>
            <a:endParaRPr lang="en-US" dirty="0">
              <a:latin typeface="Cambria" panose="02040503050406030204" pitchFamily="18" charset="0"/>
              <a:cs typeface="Arial" panose="020B0604020202020204" pitchFamily="34" charset="0"/>
            </a:endParaRPr>
          </a:p>
          <a:p>
            <a:pPr marL="214313" indent="-214313" algn="just">
              <a:buFont typeface="Wingdings" pitchFamily="2" charset="2"/>
              <a:buChar char="§"/>
            </a:pPr>
            <a:r>
              <a:rPr lang="en-US" u="sng" dirty="0">
                <a:latin typeface="Cambria" panose="02040503050406030204" pitchFamily="18" charset="0"/>
                <a:cs typeface="Arial" panose="020B0604020202020204" pitchFamily="34" charset="0"/>
              </a:rPr>
              <a:t>Hi1a, a potent blocker of ASIC1a, showed neuropro</a:t>
            </a:r>
            <a:r>
              <a:rPr lang="en-US" dirty="0">
                <a:latin typeface="Cambria" panose="02040503050406030204" pitchFamily="18" charset="0"/>
                <a:cs typeface="Arial" panose="020B0604020202020204" pitchFamily="34" charset="0"/>
              </a:rPr>
              <a:t>tection in the EAE mouse model. The </a:t>
            </a:r>
            <a:r>
              <a:rPr lang="en-US" u="sng" dirty="0">
                <a:latin typeface="Cambria" panose="02040503050406030204" pitchFamily="18" charset="0"/>
                <a:cs typeface="Arial" panose="020B0604020202020204" pitchFamily="34" charset="0"/>
              </a:rPr>
              <a:t>exact MO</a:t>
            </a:r>
            <a:r>
              <a:rPr lang="en-US" dirty="0">
                <a:latin typeface="Cambria" panose="02040503050406030204" pitchFamily="18" charset="0"/>
                <a:cs typeface="Arial" panose="020B0604020202020204" pitchFamily="34" charset="0"/>
              </a:rPr>
              <a:t>A needs to be elucidated. </a:t>
            </a:r>
          </a:p>
          <a:p>
            <a:pPr algn="just"/>
            <a:endParaRPr lang="en-US" dirty="0">
              <a:latin typeface="Cambria" panose="02040503050406030204" pitchFamily="18" charset="0"/>
              <a:cs typeface="Arial" panose="020B0604020202020204" pitchFamily="34" charset="0"/>
            </a:endParaRPr>
          </a:p>
          <a:p>
            <a:pPr marL="214313" indent="-214313" algn="just">
              <a:buFont typeface="Wingdings" pitchFamily="2" charset="2"/>
              <a:buChar char="§"/>
            </a:pPr>
            <a:r>
              <a:rPr lang="en-US" dirty="0">
                <a:latin typeface="Cambria" panose="02040503050406030204" pitchFamily="18" charset="0"/>
                <a:cs typeface="Arial" panose="020B0604020202020204" pitchFamily="34" charset="0"/>
              </a:rPr>
              <a:t>Further experiments are needed to validate the therapeutic efficiency of </a:t>
            </a:r>
            <a:r>
              <a:rPr lang="en-US" u="sng" dirty="0">
                <a:latin typeface="Cambria" panose="02040503050406030204" pitchFamily="18" charset="0"/>
                <a:cs typeface="Arial" panose="020B0604020202020204" pitchFamily="34" charset="0"/>
              </a:rPr>
              <a:t>Hi1a in other animal models </a:t>
            </a:r>
            <a:r>
              <a:rPr lang="en-US" dirty="0">
                <a:latin typeface="Cambria" panose="02040503050406030204" pitchFamily="18" charset="0"/>
                <a:cs typeface="Arial" panose="020B0604020202020204" pitchFamily="34" charset="0"/>
              </a:rPr>
              <a:t>(e.g. cuprizone mouse model) of MS and ASIC1 KO mice. </a:t>
            </a:r>
          </a:p>
          <a:p>
            <a:pPr marL="214313" indent="-214313" algn="just">
              <a:buFont typeface="Wingdings" pitchFamily="2" charset="2"/>
              <a:buChar char="§"/>
            </a:pPr>
            <a:endParaRPr lang="en-US" dirty="0">
              <a:latin typeface="Cambria" panose="02040503050406030204" pitchFamily="18" charset="0"/>
              <a:cs typeface="Arial" panose="020B0604020202020204" pitchFamily="34" charset="0"/>
            </a:endParaRPr>
          </a:p>
          <a:p>
            <a:pPr marL="214313" indent="-214313" algn="just">
              <a:buFont typeface="Wingdings" pitchFamily="2" charset="2"/>
              <a:buChar char="§"/>
            </a:pPr>
            <a:r>
              <a:rPr lang="en-US" dirty="0">
                <a:latin typeface="Cambria" panose="02040503050406030204" pitchFamily="18" charset="0"/>
                <a:cs typeface="Arial" panose="020B0604020202020204" pitchFamily="34" charset="0"/>
              </a:rPr>
              <a:t>In-vitro studies using </a:t>
            </a:r>
            <a:r>
              <a:rPr lang="en-US" u="sng" dirty="0">
                <a:latin typeface="Cambria" panose="02040503050406030204" pitchFamily="18" charset="0"/>
                <a:cs typeface="Arial" panose="020B0604020202020204" pitchFamily="34" charset="0"/>
              </a:rPr>
              <a:t>OPCs/primary neuron culturing</a:t>
            </a:r>
            <a:r>
              <a:rPr lang="en-US" dirty="0">
                <a:latin typeface="Cambria" panose="02040503050406030204" pitchFamily="18" charset="0"/>
                <a:cs typeface="Arial" panose="020B0604020202020204" pitchFamily="34" charset="0"/>
              </a:rPr>
              <a:t> are needed to validate the direct neuroprotective role of Hi1a</a:t>
            </a:r>
          </a:p>
        </p:txBody>
      </p:sp>
      <p:pic>
        <p:nvPicPr>
          <p:cNvPr id="4098" name="Picture 2" descr="A recipe for remyelination | Drug ...">
            <a:extLst>
              <a:ext uri="{FF2B5EF4-FFF2-40B4-BE49-F238E27FC236}">
                <a16:creationId xmlns:a16="http://schemas.microsoft.com/office/drawing/2014/main" id="{576078E9-E366-9ACB-4D14-DCEA6C07EA1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88223" y="51470"/>
            <a:ext cx="2462353" cy="1301827"/>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30C1B957-D075-C53F-70D9-E90AF060C08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890989" y="1531052"/>
            <a:ext cx="2159588" cy="2081396"/>
          </a:xfrm>
          <a:prstGeom prst="rect">
            <a:avLst/>
          </a:prstGeom>
        </p:spPr>
      </p:pic>
      <p:sp>
        <p:nvSpPr>
          <p:cNvPr id="4" name="TextBox 3">
            <a:extLst>
              <a:ext uri="{FF2B5EF4-FFF2-40B4-BE49-F238E27FC236}">
                <a16:creationId xmlns:a16="http://schemas.microsoft.com/office/drawing/2014/main" id="{FB3EF957-DD0B-EC6D-F8F7-A74C0FC18BD8}"/>
              </a:ext>
            </a:extLst>
          </p:cNvPr>
          <p:cNvSpPr txBox="1"/>
          <p:nvPr/>
        </p:nvSpPr>
        <p:spPr>
          <a:xfrm>
            <a:off x="6684839" y="2843894"/>
            <a:ext cx="542129" cy="276999"/>
          </a:xfrm>
          <a:prstGeom prst="rect">
            <a:avLst/>
          </a:prstGeom>
          <a:noFill/>
        </p:spPr>
        <p:txBody>
          <a:bodyPr wrap="square" rtlCol="0">
            <a:spAutoFit/>
          </a:bodyPr>
          <a:lstStyle/>
          <a:p>
            <a:pPr defTabSz="257175"/>
            <a:r>
              <a:rPr lang="en-US" sz="1200" b="1" dirty="0">
                <a:solidFill>
                  <a:srgbClr val="C00000"/>
                </a:solidFill>
                <a:latin typeface="Cambria" panose="02040503050406030204" pitchFamily="18" charset="0"/>
              </a:rPr>
              <a:t>Hi1a</a:t>
            </a:r>
          </a:p>
        </p:txBody>
      </p:sp>
    </p:spTree>
    <p:extLst>
      <p:ext uri="{BB962C8B-B14F-4D97-AF65-F5344CB8AC3E}">
        <p14:creationId xmlns:p14="http://schemas.microsoft.com/office/powerpoint/2010/main" val="42986438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D3FDD8A-34F2-D8B0-EFDE-0B9EC7B5919B}"/>
              </a:ext>
            </a:extLst>
          </p:cNvPr>
          <p:cNvSpPr>
            <a:spLocks noGrp="1"/>
          </p:cNvSpPr>
          <p:nvPr>
            <p:ph type="title"/>
          </p:nvPr>
        </p:nvSpPr>
        <p:spPr>
          <a:xfrm>
            <a:off x="100976" y="161349"/>
            <a:ext cx="5721794" cy="263844"/>
          </a:xfrm>
        </p:spPr>
        <p:txBody>
          <a:bodyPr>
            <a:noAutofit/>
          </a:bodyPr>
          <a:lstStyle/>
          <a:p>
            <a:pPr algn="l"/>
            <a:r>
              <a:rPr lang="en-US" sz="2200" b="1" dirty="0">
                <a:latin typeface="Cambria" panose="02040503050406030204" pitchFamily="18" charset="0"/>
              </a:rPr>
              <a:t>Acknowledgements</a:t>
            </a:r>
          </a:p>
        </p:txBody>
      </p:sp>
      <p:pic>
        <p:nvPicPr>
          <p:cNvPr id="2" name="Picture 4" descr="Dr Nemat Khan - School of Biomedical Sciences - University of Queensland">
            <a:extLst>
              <a:ext uri="{FF2B5EF4-FFF2-40B4-BE49-F238E27FC236}">
                <a16:creationId xmlns:a16="http://schemas.microsoft.com/office/drawing/2014/main" id="{D62D3364-5B05-2495-89FD-28F5E032FD65}"/>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3072305" y="1908737"/>
            <a:ext cx="1000118" cy="1077502"/>
          </a:xfrm>
          <a:prstGeom prst="rect">
            <a:avLst/>
          </a:prstGeom>
          <a:noFill/>
          <a:ln w="38100">
            <a:solidFill>
              <a:srgbClr val="00B050"/>
            </a:solidFill>
          </a:ln>
          <a:extLst>
            <a:ext uri="{909E8E84-426E-40DD-AFC4-6F175D3DCCD1}">
              <a14:hiddenFill xmlns:a14="http://schemas.microsoft.com/office/drawing/2010/main">
                <a:solidFill>
                  <a:srgbClr val="FFFFFF"/>
                </a:solidFill>
              </a14:hiddenFill>
            </a:ext>
          </a:extLst>
        </p:spPr>
      </p:pic>
      <p:pic>
        <p:nvPicPr>
          <p:cNvPr id="4" name="Picture 3" descr="Professor Pamela McCombe - Centre for Clinical Research - University of  Queensland">
            <a:extLst>
              <a:ext uri="{FF2B5EF4-FFF2-40B4-BE49-F238E27FC236}">
                <a16:creationId xmlns:a16="http://schemas.microsoft.com/office/drawing/2014/main" id="{5DDF8BA8-F776-3790-CFBD-37073447E55F}"/>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944047" y="1908737"/>
            <a:ext cx="1042734" cy="1042734"/>
          </a:xfrm>
          <a:prstGeom prst="rect">
            <a:avLst/>
          </a:prstGeom>
          <a:noFill/>
          <a:ln w="38100">
            <a:solidFill>
              <a:srgbClr val="00B050"/>
            </a:solidFill>
          </a:ln>
          <a:extLst>
            <a:ext uri="{909E8E84-426E-40DD-AFC4-6F175D3DCCD1}">
              <a14:hiddenFill xmlns:a14="http://schemas.microsoft.com/office/drawing/2010/main">
                <a:solidFill>
                  <a:srgbClr val="FFFFFF"/>
                </a:solidFill>
              </a14:hiddenFill>
            </a:ext>
          </a:extLst>
        </p:spPr>
      </p:pic>
      <p:pic>
        <p:nvPicPr>
          <p:cNvPr id="9" name="Picture 8" descr="Dr Neville Butcher - School of Biomedical Sciences - University of  Queensland">
            <a:extLst>
              <a:ext uri="{FF2B5EF4-FFF2-40B4-BE49-F238E27FC236}">
                <a16:creationId xmlns:a16="http://schemas.microsoft.com/office/drawing/2014/main" id="{AEE789BC-5DE6-D184-7692-8A9BA2F75BF8}"/>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027578" y="3732785"/>
            <a:ext cx="875672" cy="889839"/>
          </a:xfrm>
          <a:prstGeom prst="rect">
            <a:avLst/>
          </a:prstGeom>
          <a:noFill/>
          <a:ln w="38100">
            <a:solidFill>
              <a:srgbClr val="00B050"/>
            </a:solidFill>
          </a:ln>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E4DCDCF8-1473-3887-6B83-7CF2A02811A6}"/>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5050656" y="3717460"/>
            <a:ext cx="772114" cy="889839"/>
          </a:xfrm>
          <a:prstGeom prst="rect">
            <a:avLst/>
          </a:prstGeom>
          <a:ln w="38100">
            <a:solidFill>
              <a:srgbClr val="00B050"/>
            </a:solidFill>
          </a:ln>
        </p:spPr>
      </p:pic>
      <p:pic>
        <p:nvPicPr>
          <p:cNvPr id="12" name="Picture 6" descr="mage result for Maree smith UQ">
            <a:extLst>
              <a:ext uri="{FF2B5EF4-FFF2-40B4-BE49-F238E27FC236}">
                <a16:creationId xmlns:a16="http://schemas.microsoft.com/office/drawing/2014/main" id="{A124B036-E46D-748F-FF81-5AA3433558A3}"/>
              </a:ext>
            </a:extLst>
          </p:cNvPr>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a:stretch/>
        </p:blipFill>
        <p:spPr bwMode="auto">
          <a:xfrm>
            <a:off x="7308304" y="1926121"/>
            <a:ext cx="1145437" cy="1068449"/>
          </a:xfrm>
          <a:prstGeom prst="rect">
            <a:avLst/>
          </a:prstGeom>
          <a:noFill/>
          <a:ln w="38100">
            <a:solidFill>
              <a:srgbClr val="00B050"/>
            </a:solidFill>
          </a:ln>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a16="http://schemas.microsoft.com/office/drawing/2014/main" id="{40C4EA7D-408C-72B1-0EC3-051390C419C2}"/>
              </a:ext>
            </a:extLst>
          </p:cNvPr>
          <p:cNvSpPr txBox="1"/>
          <p:nvPr/>
        </p:nvSpPr>
        <p:spPr>
          <a:xfrm>
            <a:off x="4349445" y="1243499"/>
            <a:ext cx="1339017" cy="523220"/>
          </a:xfrm>
          <a:prstGeom prst="rect">
            <a:avLst/>
          </a:prstGeom>
          <a:ln w="28575">
            <a:solidFill>
              <a:schemeClr val="accent1">
                <a:lumMod val="60000"/>
                <a:lumOff val="40000"/>
              </a:schemeClr>
            </a:solid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1400" dirty="0">
                <a:latin typeface="Cambria" panose="02040503050406030204" pitchFamily="18" charset="0"/>
              </a:rPr>
              <a:t>Dr. Lachlan Rash</a:t>
            </a:r>
          </a:p>
        </p:txBody>
      </p:sp>
      <p:sp>
        <p:nvSpPr>
          <p:cNvPr id="23" name="TextBox 22">
            <a:extLst>
              <a:ext uri="{FF2B5EF4-FFF2-40B4-BE49-F238E27FC236}">
                <a16:creationId xmlns:a16="http://schemas.microsoft.com/office/drawing/2014/main" id="{96E94C48-0C62-7DEE-EA01-C3CF8002BBC9}"/>
              </a:ext>
            </a:extLst>
          </p:cNvPr>
          <p:cNvSpPr txBox="1"/>
          <p:nvPr/>
        </p:nvSpPr>
        <p:spPr>
          <a:xfrm>
            <a:off x="2862642" y="1249971"/>
            <a:ext cx="1339017" cy="523220"/>
          </a:xfrm>
          <a:prstGeom prst="rect">
            <a:avLst/>
          </a:prstGeom>
          <a:ln w="28575">
            <a:solidFill>
              <a:schemeClr val="accent1">
                <a:lumMod val="60000"/>
                <a:lumOff val="40000"/>
              </a:schemeClr>
            </a:solid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1400" dirty="0">
                <a:latin typeface="Cambria" panose="02040503050406030204" pitchFamily="18" charset="0"/>
              </a:rPr>
              <a:t>Dr. Nemat Khan</a:t>
            </a:r>
          </a:p>
        </p:txBody>
      </p:sp>
      <p:sp>
        <p:nvSpPr>
          <p:cNvPr id="24" name="TextBox 23">
            <a:extLst>
              <a:ext uri="{FF2B5EF4-FFF2-40B4-BE49-F238E27FC236}">
                <a16:creationId xmlns:a16="http://schemas.microsoft.com/office/drawing/2014/main" id="{0B71DAF0-3759-710D-4241-D0019C0E3C03}"/>
              </a:ext>
            </a:extLst>
          </p:cNvPr>
          <p:cNvSpPr txBox="1"/>
          <p:nvPr/>
        </p:nvSpPr>
        <p:spPr>
          <a:xfrm>
            <a:off x="5778021" y="1234636"/>
            <a:ext cx="1339017" cy="523220"/>
          </a:xfrm>
          <a:prstGeom prst="rect">
            <a:avLst/>
          </a:prstGeom>
          <a:ln w="28575">
            <a:solidFill>
              <a:schemeClr val="accent1">
                <a:lumMod val="60000"/>
                <a:lumOff val="40000"/>
              </a:schemeClr>
            </a:solid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1400" dirty="0">
                <a:latin typeface="Cambria" panose="02040503050406030204" pitchFamily="18" charset="0"/>
              </a:rPr>
              <a:t>Prof. Pamela</a:t>
            </a:r>
          </a:p>
          <a:p>
            <a:pPr algn="ctr"/>
            <a:r>
              <a:rPr lang="en-US" sz="1400" dirty="0" err="1">
                <a:latin typeface="Cambria" panose="02040503050406030204" pitchFamily="18" charset="0"/>
              </a:rPr>
              <a:t>McCombe</a:t>
            </a:r>
            <a:r>
              <a:rPr lang="en-US" sz="1400" dirty="0">
                <a:latin typeface="Cambria" panose="02040503050406030204" pitchFamily="18" charset="0"/>
              </a:rPr>
              <a:t> </a:t>
            </a:r>
          </a:p>
        </p:txBody>
      </p:sp>
      <p:sp>
        <p:nvSpPr>
          <p:cNvPr id="25" name="TextBox 24">
            <a:extLst>
              <a:ext uri="{FF2B5EF4-FFF2-40B4-BE49-F238E27FC236}">
                <a16:creationId xmlns:a16="http://schemas.microsoft.com/office/drawing/2014/main" id="{ED29387D-3576-5F41-CF73-3CE07BE7B8EC}"/>
              </a:ext>
            </a:extLst>
          </p:cNvPr>
          <p:cNvSpPr txBox="1"/>
          <p:nvPr/>
        </p:nvSpPr>
        <p:spPr>
          <a:xfrm>
            <a:off x="7211513" y="1216412"/>
            <a:ext cx="1339017" cy="523220"/>
          </a:xfrm>
          <a:prstGeom prst="rect">
            <a:avLst/>
          </a:prstGeom>
          <a:ln w="28575">
            <a:solidFill>
              <a:schemeClr val="accent1">
                <a:lumMod val="60000"/>
                <a:lumOff val="40000"/>
              </a:schemeClr>
            </a:solid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1400" dirty="0">
                <a:latin typeface="Cambria" panose="02040503050406030204" pitchFamily="18" charset="0"/>
              </a:rPr>
              <a:t>Em Prof. Maree Smith</a:t>
            </a:r>
          </a:p>
        </p:txBody>
      </p:sp>
      <p:sp>
        <p:nvSpPr>
          <p:cNvPr id="26" name="TextBox 25">
            <a:extLst>
              <a:ext uri="{FF2B5EF4-FFF2-40B4-BE49-F238E27FC236}">
                <a16:creationId xmlns:a16="http://schemas.microsoft.com/office/drawing/2014/main" id="{C5C731CA-C870-C8B8-7EEE-F4C916E870F5}"/>
              </a:ext>
            </a:extLst>
          </p:cNvPr>
          <p:cNvSpPr txBox="1"/>
          <p:nvPr/>
        </p:nvSpPr>
        <p:spPr>
          <a:xfrm>
            <a:off x="4780037" y="3101252"/>
            <a:ext cx="1042733" cy="523220"/>
          </a:xfrm>
          <a:prstGeom prst="rect">
            <a:avLst/>
          </a:prstGeom>
          <a:ln w="28575">
            <a:solidFill>
              <a:schemeClr val="accent1">
                <a:lumMod val="60000"/>
                <a:lumOff val="40000"/>
              </a:schemeClr>
            </a:solid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1400" dirty="0">
                <a:latin typeface="Cambria" panose="02040503050406030204" pitchFamily="18" charset="0"/>
              </a:rPr>
              <a:t>Maleeha Waqar</a:t>
            </a:r>
          </a:p>
        </p:txBody>
      </p:sp>
      <p:sp>
        <p:nvSpPr>
          <p:cNvPr id="27" name="TextBox 26">
            <a:extLst>
              <a:ext uri="{FF2B5EF4-FFF2-40B4-BE49-F238E27FC236}">
                <a16:creationId xmlns:a16="http://schemas.microsoft.com/office/drawing/2014/main" id="{F4A1EFBB-E7D5-D598-7EB2-8955229B8655}"/>
              </a:ext>
            </a:extLst>
          </p:cNvPr>
          <p:cNvSpPr txBox="1"/>
          <p:nvPr/>
        </p:nvSpPr>
        <p:spPr>
          <a:xfrm>
            <a:off x="5962874" y="3094250"/>
            <a:ext cx="1042733" cy="523220"/>
          </a:xfrm>
          <a:prstGeom prst="rect">
            <a:avLst/>
          </a:prstGeom>
          <a:ln w="28575">
            <a:solidFill>
              <a:schemeClr val="accent1">
                <a:lumMod val="60000"/>
                <a:lumOff val="40000"/>
              </a:schemeClr>
            </a:solid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1400" dirty="0">
                <a:latin typeface="Cambria" panose="02040503050406030204" pitchFamily="18" charset="0"/>
              </a:rPr>
              <a:t>Dr. Neville Butcher</a:t>
            </a:r>
          </a:p>
        </p:txBody>
      </p:sp>
      <p:pic>
        <p:nvPicPr>
          <p:cNvPr id="28" name="Picture 27" descr="A red sign with white text&#10;&#10;Description automatically generated with low confidence">
            <a:extLst>
              <a:ext uri="{FF2B5EF4-FFF2-40B4-BE49-F238E27FC236}">
                <a16:creationId xmlns:a16="http://schemas.microsoft.com/office/drawing/2014/main" id="{158EEC0B-A539-1A58-1074-F9FDEE712449}"/>
              </a:ext>
            </a:extLst>
          </p:cNvPr>
          <p:cNvPicPr>
            <a:picLocks/>
          </p:cNvPicPr>
          <p:nvPr/>
        </p:nvPicPr>
        <p:blipFill>
          <a:blip r:embed="rId7" cstate="screen">
            <a:extLst>
              <a:ext uri="{28A0092B-C50C-407E-A947-70E740481C1C}">
                <a14:useLocalDpi xmlns:a14="http://schemas.microsoft.com/office/drawing/2010/main"/>
              </a:ext>
            </a:extLst>
          </a:blip>
          <a:srcRect/>
          <a:stretch>
            <a:fillRect/>
          </a:stretch>
        </p:blipFill>
        <p:spPr bwMode="auto">
          <a:xfrm>
            <a:off x="128162" y="1435526"/>
            <a:ext cx="856246" cy="946423"/>
          </a:xfrm>
          <a:prstGeom prst="rect">
            <a:avLst/>
          </a:prstGeom>
          <a:noFill/>
          <a:ln>
            <a:noFill/>
          </a:ln>
        </p:spPr>
      </p:pic>
      <p:pic>
        <p:nvPicPr>
          <p:cNvPr id="30" name="Picture 29">
            <a:extLst>
              <a:ext uri="{FF2B5EF4-FFF2-40B4-BE49-F238E27FC236}">
                <a16:creationId xmlns:a16="http://schemas.microsoft.com/office/drawing/2014/main" id="{7F5E1FAC-BB96-8607-071D-F62E806CD4CF}"/>
              </a:ext>
            </a:extLst>
          </p:cNvPr>
          <p:cNvPicPr>
            <a:picLocks noChangeAspect="1"/>
          </p:cNvPicPr>
          <p:nvPr/>
        </p:nvPicPr>
        <p:blipFill rotWithShape="1">
          <a:blip r:embed="rId8"/>
          <a:srcRect l="3498"/>
          <a:stretch/>
        </p:blipFill>
        <p:spPr>
          <a:xfrm>
            <a:off x="100976" y="2546451"/>
            <a:ext cx="1000118" cy="1022978"/>
          </a:xfrm>
          <a:prstGeom prst="rect">
            <a:avLst/>
          </a:prstGeom>
        </p:spPr>
      </p:pic>
      <p:pic>
        <p:nvPicPr>
          <p:cNvPr id="32" name="Picture 31">
            <a:extLst>
              <a:ext uri="{FF2B5EF4-FFF2-40B4-BE49-F238E27FC236}">
                <a16:creationId xmlns:a16="http://schemas.microsoft.com/office/drawing/2014/main" id="{215A4973-8AEB-F599-E85E-F75DED6F609B}"/>
              </a:ext>
            </a:extLst>
          </p:cNvPr>
          <p:cNvPicPr>
            <a:picLocks noChangeAspect="1"/>
          </p:cNvPicPr>
          <p:nvPr/>
        </p:nvPicPr>
        <p:blipFill>
          <a:blip r:embed="rId9"/>
          <a:stretch>
            <a:fillRect/>
          </a:stretch>
        </p:blipFill>
        <p:spPr>
          <a:xfrm>
            <a:off x="4572000" y="1924942"/>
            <a:ext cx="1042734" cy="1042734"/>
          </a:xfrm>
          <a:prstGeom prst="rect">
            <a:avLst/>
          </a:prstGeom>
          <a:noFill/>
          <a:ln w="38100">
            <a:solidFill>
              <a:srgbClr val="00B050"/>
            </a:solidFill>
          </a:ln>
        </p:spPr>
      </p:pic>
      <p:pic>
        <p:nvPicPr>
          <p:cNvPr id="1026" name="Picture 2">
            <a:extLst>
              <a:ext uri="{FF2B5EF4-FFF2-40B4-BE49-F238E27FC236}">
                <a16:creationId xmlns:a16="http://schemas.microsoft.com/office/drawing/2014/main" id="{85E53442-B64F-7AC1-F980-147CE052F37D}"/>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400668" y="643051"/>
            <a:ext cx="1948777" cy="42540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The University of Queensland - Course ...">
            <a:extLst>
              <a:ext uri="{FF2B5EF4-FFF2-40B4-BE49-F238E27FC236}">
                <a16:creationId xmlns:a16="http://schemas.microsoft.com/office/drawing/2014/main" id="{4A05D275-0AAA-671F-1158-635B46061476}"/>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413833" y="620296"/>
            <a:ext cx="1797680" cy="4709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3398664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E0E545D5-FCBE-E872-A5D2-1C6636E1C385}"/>
              </a:ext>
            </a:extLst>
          </p:cNvPr>
          <p:cNvSpPr>
            <a:spLocks noGrp="1"/>
          </p:cNvSpPr>
          <p:nvPr>
            <p:ph type="title"/>
          </p:nvPr>
        </p:nvSpPr>
        <p:spPr>
          <a:xfrm>
            <a:off x="3599892" y="2571750"/>
            <a:ext cx="2212825" cy="263844"/>
          </a:xfrm>
        </p:spPr>
        <p:txBody>
          <a:bodyPr>
            <a:noAutofit/>
          </a:bodyPr>
          <a:lstStyle/>
          <a:p>
            <a:pPr algn="l"/>
            <a:r>
              <a:rPr lang="en-US" sz="1800" b="1" dirty="0">
                <a:latin typeface="Cambria" panose="02040503050406030204" pitchFamily="18" charset="0"/>
              </a:rPr>
              <a:t>Extras for QA</a:t>
            </a:r>
          </a:p>
        </p:txBody>
      </p:sp>
    </p:spTree>
    <p:extLst>
      <p:ext uri="{BB962C8B-B14F-4D97-AF65-F5344CB8AC3E}">
        <p14:creationId xmlns:p14="http://schemas.microsoft.com/office/powerpoint/2010/main" val="31958445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FF118D6-9F58-B628-675A-10FE84F6803C}"/>
              </a:ext>
            </a:extLst>
          </p:cNvPr>
          <p:cNvSpPr>
            <a:spLocks noGrp="1"/>
          </p:cNvSpPr>
          <p:nvPr>
            <p:ph type="title"/>
          </p:nvPr>
        </p:nvSpPr>
        <p:spPr>
          <a:xfrm>
            <a:off x="0" y="301170"/>
            <a:ext cx="6075760" cy="263844"/>
          </a:xfrm>
        </p:spPr>
        <p:txBody>
          <a:bodyPr>
            <a:normAutofit fontScale="90000"/>
          </a:bodyPr>
          <a:lstStyle/>
          <a:p>
            <a:pPr algn="l"/>
            <a:r>
              <a:rPr lang="en-US" b="1" i="1" dirty="0">
                <a:solidFill>
                  <a:srgbClr val="7030A0"/>
                </a:solidFill>
                <a:latin typeface="Helvetica" pitchFamily="2" charset="0"/>
              </a:rPr>
              <a:t>Multiple Sclerosis</a:t>
            </a:r>
          </a:p>
        </p:txBody>
      </p:sp>
      <p:sp>
        <p:nvSpPr>
          <p:cNvPr id="2" name="TextBox 1">
            <a:extLst>
              <a:ext uri="{FF2B5EF4-FFF2-40B4-BE49-F238E27FC236}">
                <a16:creationId xmlns:a16="http://schemas.microsoft.com/office/drawing/2014/main" id="{F733EFF3-FA06-AB73-56B4-C4A9F28628BD}"/>
              </a:ext>
            </a:extLst>
          </p:cNvPr>
          <p:cNvSpPr txBox="1"/>
          <p:nvPr/>
        </p:nvSpPr>
        <p:spPr>
          <a:xfrm>
            <a:off x="84029" y="1153861"/>
            <a:ext cx="2712777" cy="300082"/>
          </a:xfrm>
          <a:prstGeom prst="rect">
            <a:avLst/>
          </a:prstGeom>
          <a:noFill/>
        </p:spPr>
        <p:txBody>
          <a:bodyPr wrap="square" rtlCol="0">
            <a:spAutoFit/>
          </a:bodyPr>
          <a:lstStyle/>
          <a:p>
            <a:r>
              <a:rPr lang="en-US" sz="1350" dirty="0">
                <a:solidFill>
                  <a:schemeClr val="tx1">
                    <a:lumMod val="75000"/>
                    <a:lumOff val="25000"/>
                  </a:schemeClr>
                </a:solidFill>
              </a:rPr>
              <a:t>Pathology 2</a:t>
            </a:r>
          </a:p>
        </p:txBody>
      </p:sp>
      <p:sp>
        <p:nvSpPr>
          <p:cNvPr id="4" name="Text Placeholder 3">
            <a:extLst>
              <a:ext uri="{FF2B5EF4-FFF2-40B4-BE49-F238E27FC236}">
                <a16:creationId xmlns:a16="http://schemas.microsoft.com/office/drawing/2014/main" id="{D0AD5288-77BA-20E2-046C-B6D26C1F3FD7}"/>
              </a:ext>
            </a:extLst>
          </p:cNvPr>
          <p:cNvSpPr txBox="1">
            <a:spLocks/>
          </p:cNvSpPr>
          <p:nvPr/>
        </p:nvSpPr>
        <p:spPr>
          <a:xfrm>
            <a:off x="610230" y="1495924"/>
            <a:ext cx="2938843" cy="223642"/>
          </a:xfrm>
          <a:custGeom>
            <a:avLst/>
            <a:gdLst>
              <a:gd name="connsiteX0" fmla="*/ 0 w 4320554"/>
              <a:gd name="connsiteY0" fmla="*/ 0 h 3240087"/>
              <a:gd name="connsiteX1" fmla="*/ 4320554 w 4320554"/>
              <a:gd name="connsiteY1" fmla="*/ 0 h 3240087"/>
              <a:gd name="connsiteX2" fmla="*/ 4320554 w 4320554"/>
              <a:gd name="connsiteY2" fmla="*/ 3240087 h 3240087"/>
              <a:gd name="connsiteX3" fmla="*/ 0 w 4320554"/>
              <a:gd name="connsiteY3" fmla="*/ 3240087 h 3240087"/>
            </a:gdLst>
            <a:ahLst/>
            <a:cxnLst>
              <a:cxn ang="0">
                <a:pos x="connsiteX0" y="connsiteY0"/>
              </a:cxn>
              <a:cxn ang="0">
                <a:pos x="connsiteX1" y="connsiteY1"/>
              </a:cxn>
              <a:cxn ang="0">
                <a:pos x="connsiteX2" y="connsiteY2"/>
              </a:cxn>
              <a:cxn ang="0">
                <a:pos x="connsiteX3" y="connsiteY3"/>
              </a:cxn>
            </a:cxnLst>
            <a:rect l="l" t="t" r="r" b="b"/>
            <a:pathLst>
              <a:path w="4320554" h="3240087">
                <a:moveTo>
                  <a:pt x="0" y="0"/>
                </a:moveTo>
                <a:lnTo>
                  <a:pt x="4320554" y="0"/>
                </a:lnTo>
                <a:lnTo>
                  <a:pt x="4320554" y="3240087"/>
                </a:lnTo>
                <a:lnTo>
                  <a:pt x="0" y="3240087"/>
                </a:lnTo>
                <a:close/>
              </a:path>
            </a:pathLst>
          </a:custGeom>
        </p:spPr>
        <p:txBody>
          <a:bodyPr vert="horz" wrap="square" lIns="0" tIns="0" rIns="0" bIns="0" rtlCol="0">
            <a:noAutofit/>
          </a:bodyPr>
          <a:lstStyle>
            <a:lvl1pPr marL="0" indent="0" algn="l" defTabSz="914400" rtl="0" eaLnBrk="1" latinLnBrk="0" hangingPunct="1">
              <a:lnSpc>
                <a:spcPct val="100000"/>
              </a:lnSpc>
              <a:spcBef>
                <a:spcPts val="300"/>
              </a:spcBef>
              <a:spcAft>
                <a:spcPts val="1200"/>
              </a:spcAft>
              <a:buClr>
                <a:schemeClr val="tx1"/>
              </a:buClr>
              <a:buFont typeface="Arial" panose="020B0604020202020204" pitchFamily="34" charset="0"/>
              <a:buNone/>
              <a:defRPr lang="en-US" sz="1400" b="1" kern="1200" dirty="0">
                <a:solidFill>
                  <a:schemeClr val="accent1"/>
                </a:solidFill>
                <a:latin typeface="+mn-lt"/>
                <a:ea typeface="+mn-ea"/>
                <a:cs typeface="+mn-cs"/>
              </a:defRPr>
            </a:lvl1pPr>
            <a:lvl2pPr marL="612" indent="0" algn="l" defTabSz="914400" rtl="0" eaLnBrk="1" latinLnBrk="0" hangingPunct="1">
              <a:lnSpc>
                <a:spcPct val="100000"/>
              </a:lnSpc>
              <a:spcBef>
                <a:spcPts val="300"/>
              </a:spcBef>
              <a:spcAft>
                <a:spcPts val="1200"/>
              </a:spcAft>
              <a:buClr>
                <a:schemeClr val="tx1"/>
              </a:buClr>
              <a:buFont typeface="Arial" panose="020B0604020202020204" pitchFamily="34" charset="0"/>
              <a:buNone/>
              <a:defRPr lang="en-US" sz="1400" kern="1200" dirty="0">
                <a:solidFill>
                  <a:schemeClr val="tx1"/>
                </a:solidFill>
                <a:latin typeface="+mn-lt"/>
                <a:ea typeface="+mn-ea"/>
                <a:cs typeface="+mn-cs"/>
              </a:defRPr>
            </a:lvl2pPr>
            <a:lvl3pPr marL="180000" indent="-179388" algn="l" defTabSz="914400" rtl="0" eaLnBrk="1" latinLnBrk="0" hangingPunct="1">
              <a:lnSpc>
                <a:spcPct val="100000"/>
              </a:lnSpc>
              <a:spcBef>
                <a:spcPts val="300"/>
              </a:spcBef>
              <a:spcAft>
                <a:spcPts val="1200"/>
              </a:spcAft>
              <a:buClr>
                <a:schemeClr val="accent1"/>
              </a:buClr>
              <a:buSzPct val="120000"/>
              <a:buFont typeface="Arial" panose="020B0604020202020204" pitchFamily="34" charset="0"/>
              <a:buChar char="•"/>
              <a:defRPr lang="en-US" sz="1400" kern="1200" baseline="0" dirty="0">
                <a:solidFill>
                  <a:schemeClr val="tx1"/>
                </a:solidFill>
                <a:latin typeface="+mn-lt"/>
                <a:ea typeface="+mn-ea"/>
                <a:cs typeface="+mn-cs"/>
              </a:defRPr>
            </a:lvl3pPr>
            <a:lvl4pPr marL="457200" indent="-277813" algn="l" defTabSz="914400" rtl="0" eaLnBrk="1" latinLnBrk="0" hangingPunct="1">
              <a:lnSpc>
                <a:spcPct val="100000"/>
              </a:lnSpc>
              <a:spcBef>
                <a:spcPts val="300"/>
              </a:spcBef>
              <a:spcAft>
                <a:spcPts val="1200"/>
              </a:spcAft>
              <a:buFont typeface="DM Sans" pitchFamily="2" charset="0"/>
              <a:buChar char="–"/>
              <a:defRPr lang="en-US" sz="1400" kern="1200" baseline="0" dirty="0">
                <a:solidFill>
                  <a:schemeClr val="tx1"/>
                </a:solidFill>
                <a:latin typeface="+mn-lt"/>
                <a:ea typeface="+mn-ea"/>
                <a:cs typeface="+mn-cs"/>
              </a:defRPr>
            </a:lvl4pPr>
            <a:lvl5pPr marL="723900" indent="-266700" algn="l" defTabSz="914400" rtl="0" eaLnBrk="1" latinLnBrk="0" hangingPunct="1">
              <a:lnSpc>
                <a:spcPct val="100000"/>
              </a:lnSpc>
              <a:spcBef>
                <a:spcPts val="300"/>
              </a:spcBef>
              <a:spcAft>
                <a:spcPts val="1200"/>
              </a:spcAft>
              <a:buFont typeface="Arial" panose="020B0604020202020204" pitchFamily="34" charset="0"/>
              <a:buChar char="•"/>
              <a:defRPr lang="en-US" sz="1400" kern="1200" baseline="0" dirty="0">
                <a:solidFill>
                  <a:schemeClr val="tx1"/>
                </a:solidFill>
                <a:latin typeface="+mn-lt"/>
                <a:ea typeface="+mn-ea"/>
                <a:cs typeface="+mn-cs"/>
              </a:defRPr>
            </a:lvl5pPr>
            <a:lvl6pPr marL="0" indent="0" algn="l" defTabSz="914400" rtl="0" eaLnBrk="1" latinLnBrk="0" hangingPunct="1">
              <a:spcBef>
                <a:spcPts val="600"/>
              </a:spcBef>
              <a:spcAft>
                <a:spcPts val="300"/>
              </a:spcAft>
              <a:buFont typeface="Arial" pitchFamily="34" charset="0"/>
              <a:buNone/>
              <a:defRPr lang="en-AU" sz="1600" b="0" kern="1200" baseline="0" dirty="0">
                <a:solidFill>
                  <a:schemeClr val="accent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900" dirty="0"/>
              <a:t>Neurodegeneration: Hypoxia/acidosis</a:t>
            </a:r>
          </a:p>
          <a:p>
            <a:endParaRPr lang="en-US" sz="900" dirty="0"/>
          </a:p>
        </p:txBody>
      </p:sp>
      <p:cxnSp>
        <p:nvCxnSpPr>
          <p:cNvPr id="16" name="Connector: Elbow 15">
            <a:extLst>
              <a:ext uri="{FF2B5EF4-FFF2-40B4-BE49-F238E27FC236}">
                <a16:creationId xmlns:a16="http://schemas.microsoft.com/office/drawing/2014/main" id="{BAC4C31E-F86A-1196-3C55-C74C6949D886}"/>
              </a:ext>
            </a:extLst>
          </p:cNvPr>
          <p:cNvCxnSpPr>
            <a:cxnSpLocks/>
          </p:cNvCxnSpPr>
          <p:nvPr/>
        </p:nvCxnSpPr>
        <p:spPr>
          <a:xfrm>
            <a:off x="165039" y="1413549"/>
            <a:ext cx="406917" cy="187845"/>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pic>
        <p:nvPicPr>
          <p:cNvPr id="4098" name="Picture 2" descr="Figure thumbnail gr3">
            <a:extLst>
              <a:ext uri="{FF2B5EF4-FFF2-40B4-BE49-F238E27FC236}">
                <a16:creationId xmlns:a16="http://schemas.microsoft.com/office/drawing/2014/main" id="{D44C4DA4-E9DC-7931-749D-37B6FB70A25E}"/>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89234" y="1995686"/>
            <a:ext cx="3931953" cy="2232248"/>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876CD5CD-1C2C-4993-8288-22ADBB178B17}"/>
              </a:ext>
            </a:extLst>
          </p:cNvPr>
          <p:cNvSpPr txBox="1"/>
          <p:nvPr/>
        </p:nvSpPr>
        <p:spPr>
          <a:xfrm>
            <a:off x="1250230" y="4272457"/>
            <a:ext cx="864868" cy="213585"/>
          </a:xfrm>
          <a:prstGeom prst="rect">
            <a:avLst/>
          </a:prstGeom>
          <a:noFill/>
        </p:spPr>
        <p:txBody>
          <a:bodyPr wrap="square">
            <a:spAutoFit/>
          </a:bodyPr>
          <a:lstStyle/>
          <a:p>
            <a:r>
              <a:rPr lang="en-AU" sz="788" dirty="0">
                <a:latin typeface="+mj-lt"/>
              </a:rPr>
              <a:t>Stys, 2004 </a:t>
            </a:r>
          </a:p>
        </p:txBody>
      </p:sp>
      <p:pic>
        <p:nvPicPr>
          <p:cNvPr id="6" name="Picture 2">
            <a:extLst>
              <a:ext uri="{FF2B5EF4-FFF2-40B4-BE49-F238E27FC236}">
                <a16:creationId xmlns:a16="http://schemas.microsoft.com/office/drawing/2014/main" id="{04AFE3DC-465B-6663-C5B4-A575C6D0A943}"/>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501815" y="144873"/>
            <a:ext cx="3318731" cy="1003154"/>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104E61AA-2B8F-8402-2BDE-0ECA3B458EAC}"/>
              </a:ext>
            </a:extLst>
          </p:cNvPr>
          <p:cNvSpPr txBox="1"/>
          <p:nvPr/>
        </p:nvSpPr>
        <p:spPr>
          <a:xfrm>
            <a:off x="4572000" y="1163494"/>
            <a:ext cx="4266747" cy="3539430"/>
          </a:xfrm>
          <a:prstGeom prst="rect">
            <a:avLst/>
          </a:prstGeom>
          <a:noFill/>
        </p:spPr>
        <p:txBody>
          <a:bodyPr wrap="square" rtlCol="0">
            <a:spAutoFit/>
          </a:bodyPr>
          <a:lstStyle/>
          <a:p>
            <a:r>
              <a:rPr lang="en-AU" sz="1400" dirty="0">
                <a:latin typeface="AdvMinionNormal_Rm"/>
              </a:rPr>
              <a:t> axonal degeneration correlates best with clinical deficits </a:t>
            </a:r>
          </a:p>
          <a:p>
            <a:endParaRPr lang="en-AU" sz="1400" dirty="0">
              <a:latin typeface="AdvMinionNormal_Rm"/>
            </a:endParaRPr>
          </a:p>
          <a:p>
            <a:r>
              <a:rPr lang="en-AU" sz="1400" dirty="0">
                <a:latin typeface="AdvMinionNormal_Rm"/>
              </a:rPr>
              <a:t>- axonal degeneration by causing inflammation-induced neuronal mitochondrial dysfunction, </a:t>
            </a:r>
          </a:p>
          <a:p>
            <a:r>
              <a:rPr lang="en-AU" sz="1400" dirty="0">
                <a:latin typeface="AdvMinionNormal_Rm"/>
              </a:rPr>
              <a:t> =&gt; reduced ATP production = energy failure and alteration of ion-exchange mechanisms</a:t>
            </a:r>
          </a:p>
          <a:p>
            <a:endParaRPr lang="en-AU" sz="1400" dirty="0">
              <a:latin typeface="AdvMinionNormal_Rm"/>
            </a:endParaRPr>
          </a:p>
          <a:p>
            <a:r>
              <a:rPr lang="en-AU" sz="1400" dirty="0">
                <a:latin typeface="AdvMinionNormal_Rm"/>
              </a:rPr>
              <a:t>- Increased Na+ and Ca2+ influxes, activate proteases and disrupt the cytoskeleton, </a:t>
            </a:r>
          </a:p>
          <a:p>
            <a:endParaRPr lang="en-AU" sz="1400" dirty="0">
              <a:latin typeface="AdvMinionNormal_Rm"/>
            </a:endParaRPr>
          </a:p>
          <a:p>
            <a:r>
              <a:rPr lang="en-AU" sz="1400" dirty="0">
                <a:latin typeface="AdvMinionNormal_Rm"/>
              </a:rPr>
              <a:t>=&gt; pathophysiology similar to ischemia </a:t>
            </a:r>
            <a:endParaRPr lang="en-AU" sz="1400" dirty="0"/>
          </a:p>
          <a:p>
            <a:endParaRPr lang="en-AU" sz="1400" dirty="0"/>
          </a:p>
          <a:p>
            <a:r>
              <a:rPr lang="en-AU" sz="1400" dirty="0"/>
              <a:t>Increased lactate, decreased pH, lower extracellular Ca2+, extracellular protease activity  </a:t>
            </a:r>
          </a:p>
          <a:p>
            <a:r>
              <a:rPr lang="en-AU" sz="1400" dirty="0"/>
              <a:t>=&gt;  All increase ASIC1a function</a:t>
            </a:r>
          </a:p>
        </p:txBody>
      </p:sp>
    </p:spTree>
    <p:extLst>
      <p:ext uri="{BB962C8B-B14F-4D97-AF65-F5344CB8AC3E}">
        <p14:creationId xmlns:p14="http://schemas.microsoft.com/office/powerpoint/2010/main" val="30168335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09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0"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39274D1D-C6B3-8149-B53E-5AC6ACB09EFD}" type="slidenum">
              <a:rPr lang="en-US" smtClean="0"/>
              <a:t>17</a:t>
            </a:fld>
            <a:endParaRPr lang="en-US" dirty="0"/>
          </a:p>
        </p:txBody>
      </p:sp>
      <p:sp>
        <p:nvSpPr>
          <p:cNvPr id="5" name="TextBox 4"/>
          <p:cNvSpPr txBox="1"/>
          <p:nvPr/>
        </p:nvSpPr>
        <p:spPr>
          <a:xfrm>
            <a:off x="1250707" y="1131590"/>
            <a:ext cx="1939955" cy="338554"/>
          </a:xfrm>
          <a:prstGeom prst="rect">
            <a:avLst/>
          </a:prstGeom>
          <a:noFill/>
        </p:spPr>
        <p:txBody>
          <a:bodyPr wrap="none" rtlCol="0">
            <a:spAutoFit/>
          </a:bodyPr>
          <a:lstStyle/>
          <a:p>
            <a:r>
              <a:rPr lang="en-AU" sz="1600" b="1" u="sng" dirty="0">
                <a:latin typeface="Arial" panose="020B0604020202020204" pitchFamily="34" charset="0"/>
                <a:cs typeface="Arial" panose="020B0604020202020204" pitchFamily="34" charset="0"/>
              </a:rPr>
              <a:t>Scoring EAE Mice</a:t>
            </a:r>
          </a:p>
        </p:txBody>
      </p:sp>
      <p:pic>
        <p:nvPicPr>
          <p:cNvPr id="6" name="Score 0 mouse [Mouse that didnt develop EAE]">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11"/>
          <a:stretch>
            <a:fillRect/>
          </a:stretch>
        </p:blipFill>
        <p:spPr>
          <a:xfrm>
            <a:off x="1250707" y="1526212"/>
            <a:ext cx="2132915" cy="1207311"/>
          </a:xfrm>
          <a:prstGeom prst="rect">
            <a:avLst/>
          </a:prstGeom>
        </p:spPr>
      </p:pic>
      <p:pic>
        <p:nvPicPr>
          <p:cNvPr id="8" name="Score 1 (Drug C)">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12"/>
          <a:stretch>
            <a:fillRect/>
          </a:stretch>
        </p:blipFill>
        <p:spPr>
          <a:xfrm>
            <a:off x="3500438" y="1526212"/>
            <a:ext cx="2069646" cy="1207311"/>
          </a:xfrm>
          <a:prstGeom prst="rect">
            <a:avLst/>
          </a:prstGeom>
        </p:spPr>
      </p:pic>
      <p:pic>
        <p:nvPicPr>
          <p:cNvPr id="9" name="Score 2 [Drug A]">
            <a:hlinkClick r:id="" action="ppaction://media"/>
          </p:cNvPr>
          <p:cNvPicPr>
            <a:picLocks noChangeAspect="1"/>
          </p:cNvPicPr>
          <p:nvPr>
            <a:videoFile r:link="rId6"/>
            <p:extLst>
              <p:ext uri="{DAA4B4D4-6D71-4841-9C94-3DE7FCFB9230}">
                <p14:media xmlns:p14="http://schemas.microsoft.com/office/powerpoint/2010/main" r:embed="rId5"/>
              </p:ext>
            </p:extLst>
          </p:nvPr>
        </p:nvPicPr>
        <p:blipFill>
          <a:blip r:embed="rId13"/>
          <a:stretch>
            <a:fillRect/>
          </a:stretch>
        </p:blipFill>
        <p:spPr>
          <a:xfrm>
            <a:off x="5686901" y="1526212"/>
            <a:ext cx="2069646" cy="1207311"/>
          </a:xfrm>
          <a:prstGeom prst="rect">
            <a:avLst/>
          </a:prstGeom>
        </p:spPr>
      </p:pic>
      <p:pic>
        <p:nvPicPr>
          <p:cNvPr id="10" name="Score 3 mouse [Drug C_Unresponded animal]">
            <a:hlinkClick r:id="" action="ppaction://media"/>
          </p:cNvPr>
          <p:cNvPicPr>
            <a:picLocks noChangeAspect="1"/>
          </p:cNvPicPr>
          <p:nvPr>
            <a:videoFile r:link="rId8"/>
            <p:extLst>
              <p:ext uri="{DAA4B4D4-6D71-4841-9C94-3DE7FCFB9230}">
                <p14:media xmlns:p14="http://schemas.microsoft.com/office/powerpoint/2010/main" r:embed="rId7"/>
              </p:ext>
            </p:extLst>
          </p:nvPr>
        </p:nvPicPr>
        <p:blipFill>
          <a:blip r:embed="rId14"/>
          <a:stretch>
            <a:fillRect/>
          </a:stretch>
        </p:blipFill>
        <p:spPr>
          <a:xfrm>
            <a:off x="3463828" y="3309061"/>
            <a:ext cx="2216344" cy="1246694"/>
          </a:xfrm>
          <a:prstGeom prst="rect">
            <a:avLst/>
          </a:prstGeom>
        </p:spPr>
      </p:pic>
      <p:sp>
        <p:nvSpPr>
          <p:cNvPr id="11" name="TextBox 10"/>
          <p:cNvSpPr txBox="1"/>
          <p:nvPr/>
        </p:nvSpPr>
        <p:spPr>
          <a:xfrm>
            <a:off x="1910816" y="2755667"/>
            <a:ext cx="891591" cy="338554"/>
          </a:xfrm>
          <a:prstGeom prst="rect">
            <a:avLst/>
          </a:prstGeom>
          <a:noFill/>
        </p:spPr>
        <p:txBody>
          <a:bodyPr wrap="none" rtlCol="0">
            <a:spAutoFit/>
          </a:bodyPr>
          <a:lstStyle/>
          <a:p>
            <a:r>
              <a:rPr lang="en-AU" sz="1600" u="sng" dirty="0">
                <a:latin typeface="Arial" panose="020B0604020202020204" pitchFamily="34" charset="0"/>
                <a:cs typeface="Arial" panose="020B0604020202020204" pitchFamily="34" charset="0"/>
              </a:rPr>
              <a:t>Score 0</a:t>
            </a:r>
          </a:p>
        </p:txBody>
      </p:sp>
      <p:sp>
        <p:nvSpPr>
          <p:cNvPr id="12" name="TextBox 11"/>
          <p:cNvSpPr txBox="1"/>
          <p:nvPr/>
        </p:nvSpPr>
        <p:spPr>
          <a:xfrm>
            <a:off x="4259705" y="2749324"/>
            <a:ext cx="891591" cy="338554"/>
          </a:xfrm>
          <a:prstGeom prst="rect">
            <a:avLst/>
          </a:prstGeom>
          <a:noFill/>
        </p:spPr>
        <p:txBody>
          <a:bodyPr wrap="none" rtlCol="0">
            <a:spAutoFit/>
          </a:bodyPr>
          <a:lstStyle/>
          <a:p>
            <a:r>
              <a:rPr lang="en-AU" sz="1600" u="sng" dirty="0">
                <a:latin typeface="Arial" panose="020B0604020202020204" pitchFamily="34" charset="0"/>
                <a:cs typeface="Arial" panose="020B0604020202020204" pitchFamily="34" charset="0"/>
              </a:rPr>
              <a:t>Score 1</a:t>
            </a:r>
          </a:p>
        </p:txBody>
      </p:sp>
      <p:sp>
        <p:nvSpPr>
          <p:cNvPr id="13" name="TextBox 12"/>
          <p:cNvSpPr txBox="1"/>
          <p:nvPr/>
        </p:nvSpPr>
        <p:spPr>
          <a:xfrm>
            <a:off x="6608594" y="2767474"/>
            <a:ext cx="891591" cy="338554"/>
          </a:xfrm>
          <a:prstGeom prst="rect">
            <a:avLst/>
          </a:prstGeom>
          <a:noFill/>
        </p:spPr>
        <p:txBody>
          <a:bodyPr wrap="none" rtlCol="0">
            <a:spAutoFit/>
          </a:bodyPr>
          <a:lstStyle/>
          <a:p>
            <a:r>
              <a:rPr lang="en-AU" sz="1600" u="sng" dirty="0">
                <a:latin typeface="Arial" panose="020B0604020202020204" pitchFamily="34" charset="0"/>
                <a:cs typeface="Arial" panose="020B0604020202020204" pitchFamily="34" charset="0"/>
              </a:rPr>
              <a:t>Score 2</a:t>
            </a:r>
          </a:p>
        </p:txBody>
      </p:sp>
      <p:sp>
        <p:nvSpPr>
          <p:cNvPr id="14" name="TextBox 13"/>
          <p:cNvSpPr txBox="1"/>
          <p:nvPr/>
        </p:nvSpPr>
        <p:spPr>
          <a:xfrm>
            <a:off x="5708213" y="3746086"/>
            <a:ext cx="891591" cy="338554"/>
          </a:xfrm>
          <a:prstGeom prst="rect">
            <a:avLst/>
          </a:prstGeom>
          <a:noFill/>
        </p:spPr>
        <p:txBody>
          <a:bodyPr wrap="none" rtlCol="0">
            <a:spAutoFit/>
          </a:bodyPr>
          <a:lstStyle/>
          <a:p>
            <a:r>
              <a:rPr lang="en-AU" sz="1600" u="sng" dirty="0">
                <a:latin typeface="Arial" panose="020B0604020202020204" pitchFamily="34" charset="0"/>
                <a:cs typeface="Arial" panose="020B0604020202020204" pitchFamily="34" charset="0"/>
              </a:rPr>
              <a:t>Score 3</a:t>
            </a:r>
          </a:p>
        </p:txBody>
      </p:sp>
      <p:sp>
        <p:nvSpPr>
          <p:cNvPr id="15" name="Subtitle 2">
            <a:extLst>
              <a:ext uri="{FF2B5EF4-FFF2-40B4-BE49-F238E27FC236}">
                <a16:creationId xmlns:a16="http://schemas.microsoft.com/office/drawing/2014/main" id="{84CEBC93-86FB-71A8-D1DD-D2919E4E55AA}"/>
              </a:ext>
            </a:extLst>
          </p:cNvPr>
          <p:cNvSpPr txBox="1">
            <a:spLocks/>
          </p:cNvSpPr>
          <p:nvPr/>
        </p:nvSpPr>
        <p:spPr>
          <a:xfrm>
            <a:off x="96819" y="195486"/>
            <a:ext cx="4914900" cy="398934"/>
          </a:xfrm>
          <a:prstGeom prst="rect">
            <a:avLst/>
          </a:prstGeom>
        </p:spPr>
        <p:txBody>
          <a:bodyPr vert="horz" lIns="68580" tIns="34290" rIns="68580" bIns="34290" rtlCol="0">
            <a:normAutofit/>
          </a:bodyPr>
          <a:lstStyle/>
          <a:p>
            <a:pPr marL="257175" indent="-257175">
              <a:spcBef>
                <a:spcPct val="20000"/>
              </a:spcBef>
            </a:pPr>
            <a:r>
              <a:rPr lang="en-US" b="1" dirty="0">
                <a:latin typeface="Cambria" pitchFamily="18" charset="0"/>
              </a:rPr>
              <a:t>EAE disease – scoring (Grade 1-5)</a:t>
            </a:r>
            <a:endParaRPr lang="en-US" dirty="0">
              <a:latin typeface="Cambria" pitchFamily="18" charset="0"/>
            </a:endParaRPr>
          </a:p>
          <a:p>
            <a:pPr marL="257175" indent="-257175">
              <a:spcBef>
                <a:spcPct val="20000"/>
              </a:spcBef>
            </a:pPr>
            <a:endParaRPr lang="en-US" dirty="0">
              <a:latin typeface="Cambria" pitchFamily="18" charset="0"/>
            </a:endParaRPr>
          </a:p>
        </p:txBody>
      </p:sp>
    </p:spTree>
    <p:extLst>
      <p:ext uri="{BB962C8B-B14F-4D97-AF65-F5344CB8AC3E}">
        <p14:creationId xmlns:p14="http://schemas.microsoft.com/office/powerpoint/2010/main" val="290491113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video>
              <p:cMediaNode vol="80000">
                <p:cTn id="13" fill="hold" display="0">
                  <p:stCondLst>
                    <p:cond delay="indefinite"/>
                  </p:stCondLst>
                </p:cTn>
                <p:tgtEl>
                  <p:spTgt spid="8"/>
                </p:tgtEl>
              </p:cMediaNode>
            </p:video>
            <p:seq concurrent="1" nextAc="seek">
              <p:cTn id="14" restart="whenNotActive" fill="hold" evtFilter="cancelBubble" nodeType="interactiveSeq">
                <p:stCondLst>
                  <p:cond evt="onClick" delay="0">
                    <p:tgtEl>
                      <p:spTgt spid="9"/>
                    </p:tgtEl>
                  </p:cond>
                </p:stCondLst>
                <p:endSync evt="end" delay="0">
                  <p:rtn val="all"/>
                </p:endSync>
                <p:childTnLst>
                  <p:par>
                    <p:cTn id="15" fill="hold">
                      <p:stCondLst>
                        <p:cond delay="0"/>
                      </p:stCondLst>
                      <p:childTnLst>
                        <p:par>
                          <p:cTn id="16" fill="hold">
                            <p:stCondLst>
                              <p:cond delay="0"/>
                            </p:stCondLst>
                            <p:childTnLst>
                              <p:par>
                                <p:cTn id="17" presetID="2" presetClass="mediacall" presetSubtype="0" fill="hold" nodeType="clickEffect">
                                  <p:stCondLst>
                                    <p:cond delay="0"/>
                                  </p:stCondLst>
                                  <p:childTnLst>
                                    <p:cmd type="call" cmd="togglePause">
                                      <p:cBhvr>
                                        <p:cTn id="18" dur="1" fill="hold"/>
                                        <p:tgtEl>
                                          <p:spTgt spid="9"/>
                                        </p:tgtEl>
                                      </p:cBhvr>
                                    </p:cmd>
                                  </p:childTnLst>
                                </p:cTn>
                              </p:par>
                            </p:childTnLst>
                          </p:cTn>
                        </p:par>
                      </p:childTnLst>
                    </p:cTn>
                  </p:par>
                </p:childTnLst>
              </p:cTn>
              <p:nextCondLst>
                <p:cond evt="onClick" delay="0">
                  <p:tgtEl>
                    <p:spTgt spid="9"/>
                  </p:tgtEl>
                </p:cond>
              </p:nextCondLst>
            </p:seq>
            <p:video>
              <p:cMediaNode vol="80000">
                <p:cTn id="19" fill="hold" display="0">
                  <p:stCondLst>
                    <p:cond delay="indefinite"/>
                  </p:stCondLst>
                </p:cTn>
                <p:tgtEl>
                  <p:spTgt spid="9"/>
                </p:tgtEl>
              </p:cMediaNode>
            </p:video>
            <p:seq concurrent="1" nextAc="seek">
              <p:cTn id="20" restart="whenNotActive" fill="hold" evtFilter="cancelBubble" nodeType="interactiveSeq">
                <p:stCondLst>
                  <p:cond evt="onClick" delay="0">
                    <p:tgtEl>
                      <p:spTgt spid="10"/>
                    </p:tgtEl>
                  </p:cond>
                </p:stCondLst>
                <p:endSync evt="end" delay="0">
                  <p:rtn val="all"/>
                </p:endSync>
                <p:childTnLst>
                  <p:par>
                    <p:cTn id="21" fill="hold">
                      <p:stCondLst>
                        <p:cond delay="0"/>
                      </p:stCondLst>
                      <p:childTnLst>
                        <p:par>
                          <p:cTn id="22" fill="hold">
                            <p:stCondLst>
                              <p:cond delay="0"/>
                            </p:stCondLst>
                            <p:childTnLst>
                              <p:par>
                                <p:cTn id="23" presetID="2" presetClass="mediacall" presetSubtype="0" fill="hold" nodeType="clickEffect">
                                  <p:stCondLst>
                                    <p:cond delay="0"/>
                                  </p:stCondLst>
                                  <p:childTnLst>
                                    <p:cmd type="call" cmd="togglePause">
                                      <p:cBhvr>
                                        <p:cTn id="24" dur="1" fill="hold"/>
                                        <p:tgtEl>
                                          <p:spTgt spid="10"/>
                                        </p:tgtEl>
                                      </p:cBhvr>
                                    </p:cmd>
                                  </p:childTnLst>
                                </p:cTn>
                              </p:par>
                            </p:childTnLst>
                          </p:cTn>
                        </p:par>
                      </p:childTnLst>
                    </p:cTn>
                  </p:par>
                </p:childTnLst>
              </p:cTn>
              <p:nextCondLst>
                <p:cond evt="onClick" delay="0">
                  <p:tgtEl>
                    <p:spTgt spid="10"/>
                  </p:tgtEl>
                </p:cond>
              </p:nextCondLst>
            </p:seq>
            <p:video>
              <p:cMediaNode vol="80000">
                <p:cTn id="25" fill="hold" display="0">
                  <p:stCondLst>
                    <p:cond delay="indefinite"/>
                  </p:stCondLst>
                </p:cTn>
                <p:tgtEl>
                  <p:spTgt spid="10"/>
                </p:tgtEl>
              </p:cMediaNode>
            </p:vide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0D65E6E-BDDE-C951-93C7-1892C61FE5E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525270" y="1268864"/>
            <a:ext cx="2159588" cy="2081396"/>
          </a:xfrm>
          <a:prstGeom prst="rect">
            <a:avLst/>
          </a:prstGeom>
        </p:spPr>
      </p:pic>
      <p:sp>
        <p:nvSpPr>
          <p:cNvPr id="3" name="TextBox 2">
            <a:extLst>
              <a:ext uri="{FF2B5EF4-FFF2-40B4-BE49-F238E27FC236}">
                <a16:creationId xmlns:a16="http://schemas.microsoft.com/office/drawing/2014/main" id="{9CDBE40A-5558-3E39-D0F8-1A00D61D46DA}"/>
              </a:ext>
            </a:extLst>
          </p:cNvPr>
          <p:cNvSpPr txBox="1"/>
          <p:nvPr/>
        </p:nvSpPr>
        <p:spPr>
          <a:xfrm>
            <a:off x="5254206" y="2571751"/>
            <a:ext cx="542129" cy="276999"/>
          </a:xfrm>
          <a:prstGeom prst="rect">
            <a:avLst/>
          </a:prstGeom>
          <a:noFill/>
        </p:spPr>
        <p:txBody>
          <a:bodyPr wrap="square" rtlCol="0">
            <a:spAutoFit/>
          </a:bodyPr>
          <a:lstStyle/>
          <a:p>
            <a:pPr defTabSz="257175"/>
            <a:r>
              <a:rPr lang="en-US" sz="1200" b="1" dirty="0">
                <a:solidFill>
                  <a:prstClr val="black"/>
                </a:solidFill>
                <a:latin typeface="Cambria" panose="02040503050406030204" pitchFamily="18" charset="0"/>
              </a:rPr>
              <a:t>Hi1a</a:t>
            </a:r>
          </a:p>
        </p:txBody>
      </p:sp>
      <p:pic>
        <p:nvPicPr>
          <p:cNvPr id="4" name="Picture 3">
            <a:extLst>
              <a:ext uri="{FF2B5EF4-FFF2-40B4-BE49-F238E27FC236}">
                <a16:creationId xmlns:a16="http://schemas.microsoft.com/office/drawing/2014/main" id="{2FD977B7-E5D4-4F1C-3E6C-2183324FD2F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1099" y="1576124"/>
            <a:ext cx="3250528" cy="22682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525655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ubtitle 2"/>
          <p:cNvSpPr txBox="1">
            <a:spLocks/>
          </p:cNvSpPr>
          <p:nvPr/>
        </p:nvSpPr>
        <p:spPr>
          <a:xfrm>
            <a:off x="107504" y="121677"/>
            <a:ext cx="6277411" cy="398934"/>
          </a:xfrm>
          <a:prstGeom prst="rect">
            <a:avLst/>
          </a:prstGeom>
        </p:spPr>
        <p:txBody>
          <a:bodyPr vert="horz" lIns="68580" tIns="34290" rIns="68580" bIns="34290" rtlCol="0">
            <a:noAutofit/>
          </a:bodyPr>
          <a:lstStyle/>
          <a:p>
            <a:pPr marL="257175" indent="-257175">
              <a:spcBef>
                <a:spcPct val="20000"/>
              </a:spcBef>
            </a:pPr>
            <a:r>
              <a:rPr lang="en-US" sz="2200" b="1" dirty="0">
                <a:latin typeface="Cambria" panose="02040503050406030204" pitchFamily="18" charset="0"/>
              </a:rPr>
              <a:t>Multiple sclerosis (MS) </a:t>
            </a:r>
            <a:endParaRPr lang="en-US" sz="2200" dirty="0">
              <a:latin typeface="Cambria" pitchFamily="18" charset="0"/>
            </a:endParaRPr>
          </a:p>
          <a:p>
            <a:pPr marL="257175" indent="-257175">
              <a:spcBef>
                <a:spcPct val="20000"/>
              </a:spcBef>
            </a:pPr>
            <a:endParaRPr lang="en-US" sz="2200" dirty="0">
              <a:latin typeface="Cambria" pitchFamily="18" charset="0"/>
            </a:endParaRPr>
          </a:p>
        </p:txBody>
      </p:sp>
      <p:sp>
        <p:nvSpPr>
          <p:cNvPr id="2" name="TextBox 1">
            <a:extLst>
              <a:ext uri="{FF2B5EF4-FFF2-40B4-BE49-F238E27FC236}">
                <a16:creationId xmlns:a16="http://schemas.microsoft.com/office/drawing/2014/main" id="{A16E9136-E2D5-5B51-0DCF-4FE95E26EF5B}"/>
              </a:ext>
            </a:extLst>
          </p:cNvPr>
          <p:cNvSpPr txBox="1"/>
          <p:nvPr/>
        </p:nvSpPr>
        <p:spPr>
          <a:xfrm>
            <a:off x="107504" y="1255665"/>
            <a:ext cx="5760640" cy="3139321"/>
          </a:xfrm>
          <a:prstGeom prst="rect">
            <a:avLst/>
          </a:prstGeom>
          <a:noFill/>
        </p:spPr>
        <p:txBody>
          <a:bodyPr wrap="square">
            <a:spAutoFit/>
          </a:bodyPr>
          <a:lstStyle/>
          <a:p>
            <a:pPr marL="257175" indent="-257175" algn="just">
              <a:buFont typeface="Wingdings" pitchFamily="2" charset="2"/>
              <a:buChar char="§"/>
            </a:pPr>
            <a:r>
              <a:rPr lang="en-AU" dirty="0">
                <a:latin typeface="Cambria" panose="02040503050406030204" pitchFamily="18" charset="0"/>
                <a:ea typeface="Arial" panose="020B0604020202020204" pitchFamily="34" charset="0"/>
              </a:rPr>
              <a:t>Affects </a:t>
            </a:r>
            <a:r>
              <a:rPr lang="en-AU" b="1" dirty="0">
                <a:latin typeface="Cambria" panose="02040503050406030204" pitchFamily="18" charset="0"/>
                <a:ea typeface="Arial" panose="020B0604020202020204" pitchFamily="34" charset="0"/>
              </a:rPr>
              <a:t>young adults </a:t>
            </a:r>
            <a:r>
              <a:rPr lang="en-AU" dirty="0">
                <a:latin typeface="Cambria" panose="02040503050406030204" pitchFamily="18" charset="0"/>
                <a:ea typeface="Arial" panose="020B0604020202020204" pitchFamily="34" charset="0"/>
              </a:rPr>
              <a:t>(20-40 years). This disease is affecting at least </a:t>
            </a:r>
            <a:r>
              <a:rPr lang="en-AU" b="1" dirty="0">
                <a:latin typeface="Cambria" panose="02040503050406030204" pitchFamily="18" charset="0"/>
                <a:ea typeface="Arial" panose="020B0604020202020204" pitchFamily="34" charset="0"/>
              </a:rPr>
              <a:t>~3 million people globally </a:t>
            </a:r>
            <a:r>
              <a:rPr lang="en-AU" dirty="0">
                <a:latin typeface="Cambria" panose="02040503050406030204" pitchFamily="18" charset="0"/>
                <a:ea typeface="Arial" panose="020B0604020202020204" pitchFamily="34" charset="0"/>
              </a:rPr>
              <a:t>(Female: Male = 3:1).</a:t>
            </a:r>
          </a:p>
          <a:p>
            <a:pPr algn="just"/>
            <a:endParaRPr lang="en-AU" dirty="0">
              <a:latin typeface="Cambria" panose="02040503050406030204" pitchFamily="18" charset="0"/>
              <a:ea typeface="Arial" panose="020B0604020202020204" pitchFamily="34" charset="0"/>
            </a:endParaRPr>
          </a:p>
          <a:p>
            <a:pPr marL="257175" indent="-257175" algn="just">
              <a:buFont typeface="Wingdings" pitchFamily="2" charset="2"/>
              <a:buChar char="§"/>
            </a:pPr>
            <a:r>
              <a:rPr lang="en-AU" b="1" dirty="0">
                <a:latin typeface="Cambria" panose="02040503050406030204" pitchFamily="18" charset="0"/>
                <a:ea typeface="Arial" panose="020B0604020202020204" pitchFamily="34" charset="0"/>
              </a:rPr>
              <a:t>Precise etiology is unknown</a:t>
            </a:r>
            <a:r>
              <a:rPr lang="en-AU" dirty="0">
                <a:latin typeface="Cambria" panose="02040503050406030204" pitchFamily="18" charset="0"/>
                <a:ea typeface="Arial" panose="020B0604020202020204" pitchFamily="34" charset="0"/>
              </a:rPr>
              <a:t>. The most widely accepted theory is that it is an autoimmune disease induced by viral infectious agents (most likely </a:t>
            </a:r>
            <a:r>
              <a:rPr lang="en-AU" b="1" dirty="0">
                <a:latin typeface="Cambria" panose="02040503050406030204" pitchFamily="18" charset="0"/>
                <a:ea typeface="Arial" panose="020B0604020202020204" pitchFamily="34" charset="0"/>
              </a:rPr>
              <a:t>Epstein–Barr virus (EBV)</a:t>
            </a:r>
            <a:r>
              <a:rPr lang="en-AU" dirty="0">
                <a:latin typeface="Cambria" panose="02040503050406030204" pitchFamily="18" charset="0"/>
                <a:ea typeface="Arial" panose="020B0604020202020204" pitchFamily="34" charset="0"/>
              </a:rPr>
              <a:t>). Other risk factors include low Vitamin D, smoking and genetic susceptibility. </a:t>
            </a:r>
          </a:p>
          <a:p>
            <a:pPr marL="257175" indent="-257175" algn="just">
              <a:buFont typeface="Wingdings" pitchFamily="2" charset="2"/>
              <a:buChar char="§"/>
            </a:pPr>
            <a:endParaRPr lang="en-AU" dirty="0">
              <a:latin typeface="Cambria" panose="02040503050406030204" pitchFamily="18" charset="0"/>
              <a:ea typeface="Arial" panose="020B0604020202020204" pitchFamily="34" charset="0"/>
            </a:endParaRPr>
          </a:p>
          <a:p>
            <a:pPr marL="257175" indent="-257175" algn="just">
              <a:buFont typeface="Wingdings" pitchFamily="2" charset="2"/>
              <a:buChar char="§"/>
            </a:pPr>
            <a:r>
              <a:rPr lang="en-AU" dirty="0">
                <a:latin typeface="Cambria" panose="02040503050406030204" pitchFamily="18" charset="0"/>
                <a:ea typeface="Arial" panose="020B0604020202020204" pitchFamily="34" charset="0"/>
              </a:rPr>
              <a:t>Manifests a </a:t>
            </a:r>
            <a:r>
              <a:rPr lang="en-AU" b="1" dirty="0">
                <a:latin typeface="Cambria" panose="02040503050406030204" pitchFamily="18" charset="0"/>
                <a:ea typeface="Arial" panose="020B0604020202020204" pitchFamily="34" charset="0"/>
              </a:rPr>
              <a:t>wide range of neurological symptoms</a:t>
            </a:r>
          </a:p>
        </p:txBody>
      </p:sp>
      <p:sp>
        <p:nvSpPr>
          <p:cNvPr id="4" name="Subtitle 2">
            <a:extLst>
              <a:ext uri="{FF2B5EF4-FFF2-40B4-BE49-F238E27FC236}">
                <a16:creationId xmlns:a16="http://schemas.microsoft.com/office/drawing/2014/main" id="{B2BA166C-B119-789B-830C-8379B03DAC5E}"/>
              </a:ext>
            </a:extLst>
          </p:cNvPr>
          <p:cNvSpPr txBox="1">
            <a:spLocks/>
          </p:cNvSpPr>
          <p:nvPr/>
        </p:nvSpPr>
        <p:spPr>
          <a:xfrm>
            <a:off x="142093" y="539194"/>
            <a:ext cx="7447632" cy="398934"/>
          </a:xfrm>
          <a:prstGeom prst="rect">
            <a:avLst/>
          </a:prstGeom>
        </p:spPr>
        <p:txBody>
          <a:bodyPr vert="horz" lIns="68580" tIns="34290" rIns="68580" bIns="34290" rtlCol="0">
            <a:noAutofit/>
          </a:bodyPr>
          <a:lstStyle/>
          <a:p>
            <a:pPr algn="just"/>
            <a:r>
              <a:rPr lang="en-AU" sz="2000" i="1" dirty="0">
                <a:latin typeface="Cambria" panose="02040503050406030204" pitchFamily="18" charset="0"/>
                <a:ea typeface="Arial" panose="020B0604020202020204" pitchFamily="34" charset="0"/>
              </a:rPr>
              <a:t>A chronic inflammatory demyelinating disease of CNS</a:t>
            </a:r>
          </a:p>
          <a:p>
            <a:pPr marL="257175" indent="-257175">
              <a:spcBef>
                <a:spcPct val="20000"/>
              </a:spcBef>
            </a:pPr>
            <a:endParaRPr lang="en-US" sz="2000" dirty="0">
              <a:latin typeface="Cambria" pitchFamily="18" charset="0"/>
            </a:endParaRPr>
          </a:p>
        </p:txBody>
      </p:sp>
      <p:pic>
        <p:nvPicPr>
          <p:cNvPr id="5" name="Picture 4">
            <a:extLst>
              <a:ext uri="{FF2B5EF4-FFF2-40B4-BE49-F238E27FC236}">
                <a16:creationId xmlns:a16="http://schemas.microsoft.com/office/drawing/2014/main" id="{D277A22B-3E45-AB6C-9991-59105988B496}"/>
              </a:ext>
            </a:extLst>
          </p:cNvPr>
          <p:cNvPicPr>
            <a:picLocks noChangeAspect="1"/>
          </p:cNvPicPr>
          <p:nvPr/>
        </p:nvPicPr>
        <p:blipFill>
          <a:blip r:embed="rId3"/>
          <a:stretch>
            <a:fillRect/>
          </a:stretch>
        </p:blipFill>
        <p:spPr>
          <a:xfrm>
            <a:off x="6463630" y="112444"/>
            <a:ext cx="2252189" cy="2252189"/>
          </a:xfrm>
          <a:prstGeom prst="rect">
            <a:avLst/>
          </a:prstGeom>
          <a:ln>
            <a:noFill/>
          </a:ln>
        </p:spPr>
      </p:pic>
      <p:pic>
        <p:nvPicPr>
          <p:cNvPr id="4102" name="Picture 6" descr="Symptoms of MS | USF Health">
            <a:extLst>
              <a:ext uri="{FF2B5EF4-FFF2-40B4-BE49-F238E27FC236}">
                <a16:creationId xmlns:a16="http://schemas.microsoft.com/office/drawing/2014/main" id="{53E0A0FD-CF96-2A78-B0EB-F49B115DD37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03496" y="2693873"/>
            <a:ext cx="2583531" cy="19104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431837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4102"/>
                                        </p:tgtEl>
                                        <p:attrNameLst>
                                          <p:attrName>style.visibility</p:attrName>
                                        </p:attrNameLst>
                                      </p:cBhvr>
                                      <p:to>
                                        <p:strVal val="visible"/>
                                      </p:to>
                                    </p:set>
                                    <p:animEffect transition="in" filter="blinds(horizontal)">
                                      <p:cBhvr>
                                        <p:cTn id="7" dur="500"/>
                                        <p:tgtEl>
                                          <p:spTgt spid="41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ubtitle 2"/>
          <p:cNvSpPr txBox="1">
            <a:spLocks/>
          </p:cNvSpPr>
          <p:nvPr/>
        </p:nvSpPr>
        <p:spPr>
          <a:xfrm>
            <a:off x="109869" y="187400"/>
            <a:ext cx="7185966" cy="398934"/>
          </a:xfrm>
          <a:prstGeom prst="rect">
            <a:avLst/>
          </a:prstGeom>
        </p:spPr>
        <p:txBody>
          <a:bodyPr vert="horz" lIns="68580" tIns="34290" rIns="68580" bIns="34290" rtlCol="0">
            <a:noAutofit/>
          </a:bodyPr>
          <a:lstStyle/>
          <a:p>
            <a:pPr marL="257175" indent="-257175">
              <a:spcBef>
                <a:spcPct val="20000"/>
              </a:spcBef>
            </a:pPr>
            <a:r>
              <a:rPr lang="en-US" sz="2200" b="1" dirty="0">
                <a:latin typeface="Cambria" panose="02040503050406030204" pitchFamily="18" charset="0"/>
              </a:rPr>
              <a:t>MS Pathogenesis, current DMTs – Where is the gap?</a:t>
            </a:r>
            <a:endParaRPr lang="en-US" sz="2200" dirty="0">
              <a:latin typeface="Cambria" pitchFamily="18" charset="0"/>
            </a:endParaRPr>
          </a:p>
          <a:p>
            <a:pPr marL="257175" indent="-257175">
              <a:spcBef>
                <a:spcPct val="20000"/>
              </a:spcBef>
            </a:pPr>
            <a:endParaRPr lang="en-US" sz="2200" dirty="0">
              <a:latin typeface="Cambria" pitchFamily="18" charset="0"/>
            </a:endParaRPr>
          </a:p>
        </p:txBody>
      </p:sp>
      <p:sp>
        <p:nvSpPr>
          <p:cNvPr id="4" name="Subtitle 2">
            <a:extLst>
              <a:ext uri="{FF2B5EF4-FFF2-40B4-BE49-F238E27FC236}">
                <a16:creationId xmlns:a16="http://schemas.microsoft.com/office/drawing/2014/main" id="{B2BA166C-B119-789B-830C-8379B03DAC5E}"/>
              </a:ext>
            </a:extLst>
          </p:cNvPr>
          <p:cNvSpPr txBox="1">
            <a:spLocks/>
          </p:cNvSpPr>
          <p:nvPr/>
        </p:nvSpPr>
        <p:spPr>
          <a:xfrm>
            <a:off x="107504" y="608912"/>
            <a:ext cx="6758495" cy="398934"/>
          </a:xfrm>
          <a:prstGeom prst="rect">
            <a:avLst/>
          </a:prstGeom>
        </p:spPr>
        <p:txBody>
          <a:bodyPr vert="horz" lIns="68580" tIns="34290" rIns="68580" bIns="34290" rtlCol="0">
            <a:noAutofit/>
          </a:bodyPr>
          <a:lstStyle/>
          <a:p>
            <a:r>
              <a:rPr lang="en-AU" i="1" dirty="0">
                <a:latin typeface="Cambria" panose="02040503050406030204" pitchFamily="18" charset="0"/>
              </a:rPr>
              <a:t>The majority of approved drugs for MS primarily target</a:t>
            </a:r>
            <a:r>
              <a:rPr lang="en-AU" i="1" dirty="0">
                <a:latin typeface="Cambria" panose="02040503050406030204" pitchFamily="18" charset="0"/>
                <a:hlinkClick r:id="rId3">
                  <a:extLst>
                    <a:ext uri="{A12FA001-AC4F-418D-AE19-62706E023703}">
                      <ahyp:hlinkClr xmlns:ahyp="http://schemas.microsoft.com/office/drawing/2018/hyperlinkcolor" val="tx"/>
                    </a:ext>
                  </a:extLst>
                </a:hlinkClick>
              </a:rPr>
              <a:t> immune cells</a:t>
            </a:r>
            <a:r>
              <a:rPr lang="en-AU" i="1" dirty="0">
                <a:latin typeface="Cambria" panose="02040503050406030204" pitchFamily="18" charset="0"/>
              </a:rPr>
              <a:t>.</a:t>
            </a:r>
            <a:endParaRPr lang="en-US" i="1" dirty="0">
              <a:latin typeface="Cambria" panose="02040503050406030204" pitchFamily="18" charset="0"/>
            </a:endParaRPr>
          </a:p>
          <a:p>
            <a:pPr marL="257175" indent="-257175">
              <a:spcBef>
                <a:spcPct val="20000"/>
              </a:spcBef>
            </a:pPr>
            <a:endParaRPr lang="en-US" dirty="0">
              <a:latin typeface="Cambria" pitchFamily="18" charset="0"/>
            </a:endParaRPr>
          </a:p>
        </p:txBody>
      </p:sp>
      <p:sp>
        <p:nvSpPr>
          <p:cNvPr id="10" name="TextBox 9">
            <a:extLst>
              <a:ext uri="{FF2B5EF4-FFF2-40B4-BE49-F238E27FC236}">
                <a16:creationId xmlns:a16="http://schemas.microsoft.com/office/drawing/2014/main" id="{A67AB509-C110-04CF-E0D2-22085936C899}"/>
              </a:ext>
            </a:extLst>
          </p:cNvPr>
          <p:cNvSpPr txBox="1"/>
          <p:nvPr/>
        </p:nvSpPr>
        <p:spPr>
          <a:xfrm>
            <a:off x="1547664" y="4457242"/>
            <a:ext cx="1809275" cy="230832"/>
          </a:xfrm>
          <a:prstGeom prst="rect">
            <a:avLst/>
          </a:prstGeom>
          <a:noFill/>
        </p:spPr>
        <p:txBody>
          <a:bodyPr wrap="square">
            <a:spAutoFit/>
          </a:bodyPr>
          <a:lstStyle/>
          <a:p>
            <a:r>
              <a:rPr lang="en-AU" sz="900" i="1" dirty="0">
                <a:solidFill>
                  <a:srgbClr val="222222"/>
                </a:solidFill>
                <a:highlight>
                  <a:srgbClr val="FFFFFF"/>
                </a:highlight>
                <a:latin typeface="Cambria" panose="02040503050406030204" pitchFamily="18" charset="0"/>
              </a:rPr>
              <a:t>Yang JH et al., Front Neurol, 2022</a:t>
            </a:r>
            <a:endParaRPr lang="en-US" sz="900" i="1" dirty="0">
              <a:latin typeface="Cambria" panose="02040503050406030204" pitchFamily="18" charset="0"/>
            </a:endParaRPr>
          </a:p>
        </p:txBody>
      </p:sp>
      <p:pic>
        <p:nvPicPr>
          <p:cNvPr id="1028" name="Picture 4">
            <a:extLst>
              <a:ext uri="{FF2B5EF4-FFF2-40B4-BE49-F238E27FC236}">
                <a16:creationId xmlns:a16="http://schemas.microsoft.com/office/drawing/2014/main" id="{907CDFCB-327B-AEF5-7530-BFDDFB735948}"/>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3950"/>
          <a:stretch/>
        </p:blipFill>
        <p:spPr bwMode="auto">
          <a:xfrm>
            <a:off x="107504" y="1233118"/>
            <a:ext cx="4565372" cy="3138832"/>
          </a:xfrm>
          <a:prstGeom prst="rect">
            <a:avLst/>
          </a:prstGeom>
          <a:noFill/>
          <a:extLst>
            <a:ext uri="{909E8E84-426E-40DD-AFC4-6F175D3DCCD1}">
              <a14:hiddenFill xmlns:a14="http://schemas.microsoft.com/office/drawing/2010/main">
                <a:solidFill>
                  <a:srgbClr val="FFFFFF"/>
                </a:solidFill>
              </a14:hiddenFill>
            </a:ext>
          </a:extLst>
        </p:spPr>
      </p:pic>
      <p:sp>
        <p:nvSpPr>
          <p:cNvPr id="25" name="TextBox 24">
            <a:extLst>
              <a:ext uri="{FF2B5EF4-FFF2-40B4-BE49-F238E27FC236}">
                <a16:creationId xmlns:a16="http://schemas.microsoft.com/office/drawing/2014/main" id="{8A121D25-4016-5CF8-2583-09D6359424C2}"/>
              </a:ext>
            </a:extLst>
          </p:cNvPr>
          <p:cNvSpPr txBox="1"/>
          <p:nvPr/>
        </p:nvSpPr>
        <p:spPr>
          <a:xfrm>
            <a:off x="2689023" y="1347614"/>
            <a:ext cx="1335832" cy="715581"/>
          </a:xfrm>
          <a:prstGeom prst="rect">
            <a:avLst/>
          </a:prstGeom>
          <a:noFill/>
          <a:ln w="19050">
            <a:solidFill>
              <a:srgbClr val="7030A0"/>
            </a:solidFill>
          </a:ln>
        </p:spPr>
        <p:txBody>
          <a:bodyPr wrap="square" rtlCol="0">
            <a:spAutoFit/>
          </a:bodyPr>
          <a:lstStyle/>
          <a:p>
            <a:endParaRPr lang="en-US" sz="1350" dirty="0">
              <a:latin typeface="Cambria" panose="02040503050406030204" pitchFamily="18" charset="0"/>
            </a:endParaRPr>
          </a:p>
          <a:p>
            <a:endParaRPr lang="en-US" sz="1350" dirty="0">
              <a:latin typeface="Cambria" panose="02040503050406030204" pitchFamily="18" charset="0"/>
            </a:endParaRPr>
          </a:p>
          <a:p>
            <a:endParaRPr lang="en-US" sz="1350" dirty="0">
              <a:latin typeface="Cambria" panose="02040503050406030204" pitchFamily="18" charset="0"/>
            </a:endParaRPr>
          </a:p>
        </p:txBody>
      </p:sp>
      <p:pic>
        <p:nvPicPr>
          <p:cNvPr id="2" name="Picture 1" descr="Diagram of a diagram of a structure&#10;&#10;Description automatically generated">
            <a:extLst>
              <a:ext uri="{FF2B5EF4-FFF2-40B4-BE49-F238E27FC236}">
                <a16:creationId xmlns:a16="http://schemas.microsoft.com/office/drawing/2014/main" id="{E00C78EA-5CCD-7702-FED9-D462B0BE3A5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677747" y="1672711"/>
            <a:ext cx="3466253" cy="2417560"/>
          </a:xfrm>
          <a:prstGeom prst="rect">
            <a:avLst/>
          </a:prstGeom>
        </p:spPr>
      </p:pic>
      <p:pic>
        <p:nvPicPr>
          <p:cNvPr id="1026" name="Picture 2" descr="Multiple sclerosis disease course. | Download Scientific Diagram">
            <a:extLst>
              <a:ext uri="{FF2B5EF4-FFF2-40B4-BE49-F238E27FC236}">
                <a16:creationId xmlns:a16="http://schemas.microsoft.com/office/drawing/2014/main" id="{0A771642-4136-61F7-3DE4-3ED6FAF21409}"/>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378215" y="99778"/>
            <a:ext cx="1630562" cy="973111"/>
          </a:xfrm>
          <a:prstGeom prst="rect">
            <a:avLst/>
          </a:prstGeom>
          <a:noFill/>
          <a:extLst>
            <a:ext uri="{909E8E84-426E-40DD-AFC4-6F175D3DCCD1}">
              <a14:hiddenFill xmlns:a14="http://schemas.microsoft.com/office/drawing/2010/main">
                <a:solidFill>
                  <a:srgbClr val="FFFFFF"/>
                </a:solidFill>
              </a14:hiddenFill>
            </a:ext>
          </a:extLst>
        </p:spPr>
      </p:pic>
      <p:sp>
        <p:nvSpPr>
          <p:cNvPr id="13" name="Subtitle 2">
            <a:extLst>
              <a:ext uri="{FF2B5EF4-FFF2-40B4-BE49-F238E27FC236}">
                <a16:creationId xmlns:a16="http://schemas.microsoft.com/office/drawing/2014/main" id="{C8FAAC2C-652A-DA31-CA82-8D2BD12F1491}"/>
              </a:ext>
            </a:extLst>
          </p:cNvPr>
          <p:cNvSpPr txBox="1">
            <a:spLocks/>
          </p:cNvSpPr>
          <p:nvPr/>
        </p:nvSpPr>
        <p:spPr>
          <a:xfrm>
            <a:off x="5794038" y="1332013"/>
            <a:ext cx="3168352" cy="330425"/>
          </a:xfrm>
          <a:prstGeom prst="rect">
            <a:avLst/>
          </a:prstGeom>
          <a:solidFill>
            <a:schemeClr val="accent3">
              <a:lumMod val="20000"/>
              <a:lumOff val="80000"/>
            </a:schemeClr>
          </a:solidFill>
          <a:ln>
            <a:solidFill>
              <a:schemeClr val="accent1"/>
            </a:solidFill>
          </a:ln>
        </p:spPr>
        <p:txBody>
          <a:bodyPr vert="horz" lIns="68580" tIns="34290" rIns="68580" bIns="34290" rtlCol="0">
            <a:noAutofit/>
          </a:bodyPr>
          <a:lstStyle/>
          <a:p>
            <a:pPr algn="just"/>
            <a:r>
              <a:rPr lang="en-AU" sz="1400" i="1" dirty="0">
                <a:latin typeface="Cambria" panose="02040503050406030204" pitchFamily="18" charset="0"/>
                <a:ea typeface="Arial" panose="020B0604020202020204" pitchFamily="34" charset="0"/>
              </a:rPr>
              <a:t>Need to develop remyelination therapies</a:t>
            </a:r>
          </a:p>
        </p:txBody>
      </p:sp>
      <p:sp>
        <p:nvSpPr>
          <p:cNvPr id="7" name="Right Arrow 6">
            <a:extLst>
              <a:ext uri="{FF2B5EF4-FFF2-40B4-BE49-F238E27FC236}">
                <a16:creationId xmlns:a16="http://schemas.microsoft.com/office/drawing/2014/main" id="{C807A10E-1262-092A-C749-C85B9BC93672}"/>
              </a:ext>
            </a:extLst>
          </p:cNvPr>
          <p:cNvSpPr/>
          <p:nvPr/>
        </p:nvSpPr>
        <p:spPr>
          <a:xfrm rot="20637627">
            <a:off x="4861964" y="3387104"/>
            <a:ext cx="720080" cy="216024"/>
          </a:xfrm>
          <a:prstGeom prst="rightArrow">
            <a:avLst/>
          </a:prstGeom>
          <a:solidFill>
            <a:schemeClr val="accent4">
              <a:lumMod val="20000"/>
              <a:lumOff val="80000"/>
            </a:schemeClr>
          </a:solidFill>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US" dirty="0"/>
          </a:p>
        </p:txBody>
      </p:sp>
      <p:sp>
        <p:nvSpPr>
          <p:cNvPr id="18" name="TextBox 17">
            <a:extLst>
              <a:ext uri="{FF2B5EF4-FFF2-40B4-BE49-F238E27FC236}">
                <a16:creationId xmlns:a16="http://schemas.microsoft.com/office/drawing/2014/main" id="{B68ADCA4-0209-B56D-F1A5-12A9BDAE7F11}"/>
              </a:ext>
            </a:extLst>
          </p:cNvPr>
          <p:cNvSpPr txBox="1"/>
          <p:nvPr/>
        </p:nvSpPr>
        <p:spPr>
          <a:xfrm>
            <a:off x="5156059" y="4090271"/>
            <a:ext cx="3880437" cy="523220"/>
          </a:xfrm>
          <a:prstGeom prst="rect">
            <a:avLst/>
          </a:prstGeom>
          <a:solidFill>
            <a:schemeClr val="accent5">
              <a:lumMod val="20000"/>
              <a:lumOff val="80000"/>
            </a:schemeClr>
          </a:solidFill>
        </p:spPr>
        <p:txBody>
          <a:bodyPr wrap="square">
            <a:spAutoFit/>
          </a:bodyPr>
          <a:lstStyle/>
          <a:p>
            <a:r>
              <a:rPr lang="en-US" sz="1400" b="0" i="1" dirty="0"/>
              <a:t>Amiloride is a universal blocker for ASICs and many other ion channels, such as </a:t>
            </a:r>
            <a:r>
              <a:rPr lang="en-US" sz="1400" b="0" i="1" dirty="0" err="1"/>
              <a:t>ENaCs</a:t>
            </a:r>
            <a:r>
              <a:rPr lang="en-US" sz="1400" b="0" i="1" dirty="0"/>
              <a:t> </a:t>
            </a:r>
            <a:endParaRPr lang="en-US" sz="14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500"/>
                                        <p:tgtEl>
                                          <p:spTgt spid="2"/>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checkerboard(across)">
                                      <p:cBhvr>
                                        <p:cTn id="10"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2">
            <a:extLst>
              <a:ext uri="{FF2B5EF4-FFF2-40B4-BE49-F238E27FC236}">
                <a16:creationId xmlns:a16="http://schemas.microsoft.com/office/drawing/2014/main" id="{FCD449A9-D16A-7D7E-7BB2-A49FCCCA2702}"/>
              </a:ext>
            </a:extLst>
          </p:cNvPr>
          <p:cNvSpPr txBox="1">
            <a:spLocks/>
          </p:cNvSpPr>
          <p:nvPr/>
        </p:nvSpPr>
        <p:spPr>
          <a:xfrm>
            <a:off x="107504" y="245430"/>
            <a:ext cx="6457053" cy="452163"/>
          </a:xfrm>
          <a:prstGeom prst="rect">
            <a:avLst/>
          </a:prstGeom>
        </p:spPr>
        <p:txBody>
          <a:bodyPr vert="horz" lIns="68580" tIns="34290" rIns="68580" bIns="34290" rtlCol="0">
            <a:noAutofit/>
          </a:bodyPr>
          <a:lstStyle/>
          <a:p>
            <a:pPr marL="257175" indent="-257175" algn="just">
              <a:spcBef>
                <a:spcPct val="20000"/>
              </a:spcBef>
            </a:pPr>
            <a:r>
              <a:rPr lang="en-US" sz="2200" b="1" dirty="0">
                <a:latin typeface="Cambria" pitchFamily="18" charset="0"/>
              </a:rPr>
              <a:t>Acid-sensing ion channels (ASICs): Role in MS?</a:t>
            </a:r>
            <a:endParaRPr lang="en-US" sz="2200" dirty="0">
              <a:latin typeface="Cambria" pitchFamily="18" charset="0"/>
            </a:endParaRPr>
          </a:p>
          <a:p>
            <a:pPr marL="257175" indent="-257175" algn="just">
              <a:spcBef>
                <a:spcPct val="20000"/>
              </a:spcBef>
            </a:pPr>
            <a:endParaRPr lang="en-US" sz="2200" dirty="0">
              <a:latin typeface="Cambria" pitchFamily="18" charset="0"/>
            </a:endParaRPr>
          </a:p>
        </p:txBody>
      </p:sp>
      <p:pic>
        <p:nvPicPr>
          <p:cNvPr id="8196" name="Picture 4" descr="figure 1">
            <a:extLst>
              <a:ext uri="{FF2B5EF4-FFF2-40B4-BE49-F238E27FC236}">
                <a16:creationId xmlns:a16="http://schemas.microsoft.com/office/drawing/2014/main" id="{17120AE8-C5C5-F1E5-F4B6-E1E9E09BDF0A}"/>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7463"/>
          <a:stretch/>
        </p:blipFill>
        <p:spPr bwMode="auto">
          <a:xfrm>
            <a:off x="235256" y="1158590"/>
            <a:ext cx="2827538" cy="3224012"/>
          </a:xfrm>
          <a:prstGeom prst="rect">
            <a:avLst/>
          </a:prstGeom>
          <a:noFill/>
          <a:extLst>
            <a:ext uri="{909E8E84-426E-40DD-AFC4-6F175D3DCCD1}">
              <a14:hiddenFill xmlns:a14="http://schemas.microsoft.com/office/drawing/2010/main">
                <a:solidFill>
                  <a:srgbClr val="FFFFFF"/>
                </a:solidFill>
              </a14:hiddenFill>
            </a:ext>
          </a:extLst>
        </p:spPr>
      </p:pic>
      <p:sp>
        <p:nvSpPr>
          <p:cNvPr id="28" name="TextBox 27">
            <a:extLst>
              <a:ext uri="{FF2B5EF4-FFF2-40B4-BE49-F238E27FC236}">
                <a16:creationId xmlns:a16="http://schemas.microsoft.com/office/drawing/2014/main" id="{A2A8C834-C0E6-9ABF-5D27-6E0C8B9A1274}"/>
              </a:ext>
            </a:extLst>
          </p:cNvPr>
          <p:cNvSpPr txBox="1"/>
          <p:nvPr/>
        </p:nvSpPr>
        <p:spPr>
          <a:xfrm>
            <a:off x="277805" y="4460887"/>
            <a:ext cx="2534427" cy="230832"/>
          </a:xfrm>
          <a:prstGeom prst="rect">
            <a:avLst/>
          </a:prstGeom>
          <a:noFill/>
        </p:spPr>
        <p:txBody>
          <a:bodyPr wrap="square">
            <a:spAutoFit/>
          </a:bodyPr>
          <a:lstStyle/>
          <a:p>
            <a:r>
              <a:rPr lang="en-US" sz="900" i="1" dirty="0" err="1">
                <a:latin typeface="Cambria" panose="02040503050406030204" pitchFamily="18" charset="0"/>
              </a:rPr>
              <a:t>Wemmie</a:t>
            </a:r>
            <a:r>
              <a:rPr lang="en-US" sz="900" i="1" dirty="0">
                <a:latin typeface="Cambria" panose="02040503050406030204" pitchFamily="18" charset="0"/>
              </a:rPr>
              <a:t>, J et al. 2013. Nat Rev </a:t>
            </a:r>
            <a:r>
              <a:rPr lang="en-US" sz="900" i="1" dirty="0" err="1">
                <a:latin typeface="Cambria" panose="02040503050406030204" pitchFamily="18" charset="0"/>
              </a:rPr>
              <a:t>Neurosci</a:t>
            </a:r>
            <a:endParaRPr lang="en-US" sz="900" i="1" dirty="0">
              <a:latin typeface="Cambria" panose="02040503050406030204" pitchFamily="18" charset="0"/>
            </a:endParaRPr>
          </a:p>
        </p:txBody>
      </p:sp>
      <p:pic>
        <p:nvPicPr>
          <p:cNvPr id="37" name="Picture 36">
            <a:extLst>
              <a:ext uri="{FF2B5EF4-FFF2-40B4-BE49-F238E27FC236}">
                <a16:creationId xmlns:a16="http://schemas.microsoft.com/office/drawing/2014/main" id="{1245D3B1-45C1-5F10-A535-A490C9939E1A}"/>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r="80891" b="14407"/>
          <a:stretch/>
        </p:blipFill>
        <p:spPr>
          <a:xfrm>
            <a:off x="3478021" y="1150927"/>
            <a:ext cx="1012051" cy="317562"/>
          </a:xfrm>
          <a:prstGeom prst="rect">
            <a:avLst/>
          </a:prstGeom>
        </p:spPr>
      </p:pic>
      <p:sp>
        <p:nvSpPr>
          <p:cNvPr id="38" name="TextBox 37">
            <a:extLst>
              <a:ext uri="{FF2B5EF4-FFF2-40B4-BE49-F238E27FC236}">
                <a16:creationId xmlns:a16="http://schemas.microsoft.com/office/drawing/2014/main" id="{E5EF2763-B767-EC6C-22DF-39B8F7892477}"/>
              </a:ext>
            </a:extLst>
          </p:cNvPr>
          <p:cNvSpPr txBox="1"/>
          <p:nvPr/>
        </p:nvSpPr>
        <p:spPr>
          <a:xfrm>
            <a:off x="4781764" y="1210909"/>
            <a:ext cx="4182466" cy="738664"/>
          </a:xfrm>
          <a:prstGeom prst="rect">
            <a:avLst/>
          </a:prstGeom>
          <a:noFill/>
          <a:ln w="12700">
            <a:solidFill>
              <a:schemeClr val="accent1"/>
            </a:solidFill>
          </a:ln>
        </p:spPr>
        <p:txBody>
          <a:bodyPr wrap="square" rtlCol="0">
            <a:spAutoFit/>
          </a:bodyPr>
          <a:lstStyle/>
          <a:p>
            <a:r>
              <a:rPr lang="en-US" sz="1400" b="1" dirty="0">
                <a:latin typeface="Cambria" panose="02040503050406030204" pitchFamily="18" charset="0"/>
                <a:cs typeface="Arial" panose="020B0604020202020204" pitchFamily="34" charset="0"/>
              </a:rPr>
              <a:t>1</a:t>
            </a:r>
            <a:r>
              <a:rPr lang="en-US" sz="1400" b="1" baseline="30000" dirty="0">
                <a:latin typeface="Cambria" panose="02040503050406030204" pitchFamily="18" charset="0"/>
                <a:cs typeface="Arial" panose="020B0604020202020204" pitchFamily="34" charset="0"/>
              </a:rPr>
              <a:t>st</a:t>
            </a:r>
            <a:r>
              <a:rPr lang="en-US" sz="1400" b="1" dirty="0">
                <a:latin typeface="Cambria" panose="02040503050406030204" pitchFamily="18" charset="0"/>
                <a:cs typeface="Arial" panose="020B0604020202020204" pitchFamily="34" charset="0"/>
              </a:rPr>
              <a:t> report of ASICs in MS.</a:t>
            </a:r>
            <a:endParaRPr lang="en-US" sz="1400" dirty="0">
              <a:latin typeface="Cambria" panose="02040503050406030204" pitchFamily="18" charset="0"/>
              <a:cs typeface="Arial" panose="020B0604020202020204" pitchFamily="34" charset="0"/>
            </a:endParaRPr>
          </a:p>
          <a:p>
            <a:r>
              <a:rPr lang="en-US" sz="1400" dirty="0">
                <a:latin typeface="Cambria" panose="02040503050406030204" pitchFamily="18" charset="0"/>
                <a:cs typeface="Arial" panose="020B0604020202020204" pitchFamily="34" charset="0"/>
              </a:rPr>
              <a:t>EAE mouse model and in-vitro studies show that</a:t>
            </a:r>
          </a:p>
          <a:p>
            <a:r>
              <a:rPr lang="en-US" sz="1400" b="1" dirty="0">
                <a:latin typeface="Cambria" panose="02040503050406030204" pitchFamily="18" charset="0"/>
                <a:cs typeface="Arial" panose="020B0604020202020204" pitchFamily="34" charset="0"/>
              </a:rPr>
              <a:t>Amiloride / </a:t>
            </a:r>
            <a:r>
              <a:rPr lang="en-US" sz="1400" dirty="0">
                <a:latin typeface="Cambria" panose="02040503050406030204" pitchFamily="18" charset="0"/>
                <a:cs typeface="Arial" panose="020B0604020202020204" pitchFamily="34" charset="0"/>
              </a:rPr>
              <a:t>ASIC1</a:t>
            </a:r>
            <a:r>
              <a:rPr lang="en-US" sz="1400" baseline="30000" dirty="0">
                <a:latin typeface="Cambria" panose="02040503050406030204" pitchFamily="18" charset="0"/>
                <a:cs typeface="Arial" panose="020B0604020202020204" pitchFamily="34" charset="0"/>
              </a:rPr>
              <a:t>-/-</a:t>
            </a:r>
            <a:r>
              <a:rPr lang="en-US" sz="1400" dirty="0">
                <a:latin typeface="Cambria" panose="02040503050406030204" pitchFamily="18" charset="0"/>
                <a:cs typeface="Arial" panose="020B0604020202020204" pitchFamily="34" charset="0"/>
              </a:rPr>
              <a:t> mice</a:t>
            </a:r>
            <a:r>
              <a:rPr lang="en-US" sz="1400" b="1" dirty="0">
                <a:latin typeface="Cambria" panose="02040503050406030204" pitchFamily="18" charset="0"/>
                <a:cs typeface="Arial" panose="020B0604020202020204" pitchFamily="34" charset="0"/>
              </a:rPr>
              <a:t> </a:t>
            </a:r>
            <a:r>
              <a:rPr lang="en-US" sz="1400" dirty="0">
                <a:latin typeface="Cambria" panose="02040503050406030204" pitchFamily="18" charset="0"/>
                <a:cs typeface="Arial" panose="020B0604020202020204" pitchFamily="34" charset="0"/>
              </a:rPr>
              <a:t>were </a:t>
            </a:r>
            <a:r>
              <a:rPr lang="en-US" sz="1400" b="1" dirty="0">
                <a:latin typeface="Cambria" panose="02040503050406030204" pitchFamily="18" charset="0"/>
                <a:cs typeface="Arial" panose="020B0604020202020204" pitchFamily="34" charset="0"/>
              </a:rPr>
              <a:t>neuroprotective</a:t>
            </a:r>
            <a:endParaRPr lang="en-US" sz="1400" dirty="0">
              <a:latin typeface="Cambria" panose="02040503050406030204" pitchFamily="18" charset="0"/>
              <a:cs typeface="Arial" panose="020B0604020202020204" pitchFamily="34" charset="0"/>
            </a:endParaRPr>
          </a:p>
        </p:txBody>
      </p:sp>
      <p:sp>
        <p:nvSpPr>
          <p:cNvPr id="40" name="TextBox 39">
            <a:extLst>
              <a:ext uri="{FF2B5EF4-FFF2-40B4-BE49-F238E27FC236}">
                <a16:creationId xmlns:a16="http://schemas.microsoft.com/office/drawing/2014/main" id="{D55F8FF0-DF80-A828-7DA8-B0CA93660F78}"/>
              </a:ext>
            </a:extLst>
          </p:cNvPr>
          <p:cNvSpPr txBox="1"/>
          <p:nvPr/>
        </p:nvSpPr>
        <p:spPr>
          <a:xfrm>
            <a:off x="3439086" y="1477125"/>
            <a:ext cx="1370886" cy="276999"/>
          </a:xfrm>
          <a:prstGeom prst="rect">
            <a:avLst/>
          </a:prstGeom>
          <a:noFill/>
        </p:spPr>
        <p:txBody>
          <a:bodyPr wrap="square" rtlCol="0">
            <a:spAutoFit/>
          </a:bodyPr>
          <a:lstStyle/>
          <a:p>
            <a:r>
              <a:rPr lang="en-US" sz="1200" dirty="0">
                <a:latin typeface="Cambria" panose="02040503050406030204" pitchFamily="18" charset="0"/>
                <a:cs typeface="Arial" panose="020B0604020202020204" pitchFamily="34" charset="0"/>
              </a:rPr>
              <a:t>2007, Friese </a:t>
            </a:r>
            <a:r>
              <a:rPr lang="en-US" sz="1200" i="1" dirty="0">
                <a:latin typeface="Cambria" panose="02040503050406030204" pitchFamily="18" charset="0"/>
                <a:cs typeface="Arial" panose="020B0604020202020204" pitchFamily="34" charset="0"/>
              </a:rPr>
              <a:t>et al</a:t>
            </a:r>
            <a:r>
              <a:rPr lang="en-US" sz="1200" dirty="0">
                <a:latin typeface="Cambria" panose="02040503050406030204" pitchFamily="18" charset="0"/>
                <a:cs typeface="Arial" panose="020B0604020202020204" pitchFamily="34" charset="0"/>
              </a:rPr>
              <a:t>. </a:t>
            </a:r>
          </a:p>
        </p:txBody>
      </p:sp>
      <p:pic>
        <p:nvPicPr>
          <p:cNvPr id="41" name="Picture 2" descr="Genetic links for clinical subtypes of frontotemporal dementia. | CTG">
            <a:extLst>
              <a:ext uri="{FF2B5EF4-FFF2-40B4-BE49-F238E27FC236}">
                <a16:creationId xmlns:a16="http://schemas.microsoft.com/office/drawing/2014/main" id="{E9BE0253-A004-30E5-EF01-1457FD3CF458}"/>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590628" y="2215387"/>
            <a:ext cx="954253" cy="237527"/>
          </a:xfrm>
          <a:prstGeom prst="rect">
            <a:avLst/>
          </a:prstGeom>
          <a:noFill/>
          <a:extLst>
            <a:ext uri="{909E8E84-426E-40DD-AFC4-6F175D3DCCD1}">
              <a14:hiddenFill xmlns:a14="http://schemas.microsoft.com/office/drawing/2010/main">
                <a:solidFill>
                  <a:srgbClr val="FFFFFF"/>
                </a:solidFill>
              </a14:hiddenFill>
            </a:ext>
          </a:extLst>
        </p:spPr>
      </p:pic>
      <p:sp>
        <p:nvSpPr>
          <p:cNvPr id="42" name="TextBox 41">
            <a:extLst>
              <a:ext uri="{FF2B5EF4-FFF2-40B4-BE49-F238E27FC236}">
                <a16:creationId xmlns:a16="http://schemas.microsoft.com/office/drawing/2014/main" id="{D5273C82-C85A-9DCD-5350-74227DE67A42}"/>
              </a:ext>
            </a:extLst>
          </p:cNvPr>
          <p:cNvSpPr txBox="1"/>
          <p:nvPr/>
        </p:nvSpPr>
        <p:spPr>
          <a:xfrm>
            <a:off x="3478021" y="2493597"/>
            <a:ext cx="1370886" cy="276999"/>
          </a:xfrm>
          <a:prstGeom prst="rect">
            <a:avLst/>
          </a:prstGeom>
          <a:noFill/>
        </p:spPr>
        <p:txBody>
          <a:bodyPr wrap="square" rtlCol="0">
            <a:spAutoFit/>
          </a:bodyPr>
          <a:lstStyle>
            <a:defPPr>
              <a:defRPr lang="en-US"/>
            </a:defPPr>
            <a:lvl1pPr>
              <a:defRPr sz="1600">
                <a:latin typeface="Arial" panose="020B0604020202020204" pitchFamily="34" charset="0"/>
                <a:cs typeface="Arial" panose="020B0604020202020204" pitchFamily="34" charset="0"/>
              </a:defRPr>
            </a:lvl1pPr>
          </a:lstStyle>
          <a:p>
            <a:r>
              <a:rPr lang="en-US" sz="1200" dirty="0">
                <a:latin typeface="Cambria" panose="02040503050406030204" pitchFamily="18" charset="0"/>
              </a:rPr>
              <a:t>2011, </a:t>
            </a:r>
            <a:r>
              <a:rPr lang="en-US" sz="1200" dirty="0" err="1">
                <a:latin typeface="Cambria" panose="02040503050406030204" pitchFamily="18" charset="0"/>
              </a:rPr>
              <a:t>Vergo</a:t>
            </a:r>
            <a:r>
              <a:rPr lang="en-US" sz="1200" dirty="0">
                <a:latin typeface="Cambria" panose="02040503050406030204" pitchFamily="18" charset="0"/>
              </a:rPr>
              <a:t> et al. </a:t>
            </a:r>
          </a:p>
        </p:txBody>
      </p:sp>
      <p:sp>
        <p:nvSpPr>
          <p:cNvPr id="43" name="TextBox 42">
            <a:extLst>
              <a:ext uri="{FF2B5EF4-FFF2-40B4-BE49-F238E27FC236}">
                <a16:creationId xmlns:a16="http://schemas.microsoft.com/office/drawing/2014/main" id="{CC49A955-4910-0670-B74B-D8EEC58B5B47}"/>
              </a:ext>
            </a:extLst>
          </p:cNvPr>
          <p:cNvSpPr txBox="1"/>
          <p:nvPr/>
        </p:nvSpPr>
        <p:spPr>
          <a:xfrm>
            <a:off x="4781764" y="2194622"/>
            <a:ext cx="4182466" cy="738664"/>
          </a:xfrm>
          <a:prstGeom prst="rect">
            <a:avLst/>
          </a:prstGeom>
          <a:noFill/>
          <a:ln w="12700">
            <a:solidFill>
              <a:schemeClr val="accent1"/>
            </a:solidFill>
          </a:ln>
        </p:spPr>
        <p:txBody>
          <a:bodyPr wrap="square" rtlCol="0">
            <a:spAutoFit/>
          </a:bodyPr>
          <a:lstStyle/>
          <a:p>
            <a:r>
              <a:rPr lang="en-US" sz="1400" b="1" dirty="0">
                <a:latin typeface="Cambria" panose="02040503050406030204" pitchFamily="18" charset="0"/>
                <a:cs typeface="Arial" panose="020B0604020202020204" pitchFamily="34" charset="0"/>
              </a:rPr>
              <a:t>ASIC1 was upregulated </a:t>
            </a:r>
            <a:r>
              <a:rPr lang="en-US" sz="1400" dirty="0">
                <a:latin typeface="Cambria" panose="02040503050406030204" pitchFamily="18" charset="0"/>
                <a:cs typeface="Arial" panose="020B0604020202020204" pitchFamily="34" charset="0"/>
              </a:rPr>
              <a:t>in axons and oligodendrocytes within lesions from </a:t>
            </a:r>
            <a:r>
              <a:rPr lang="en-US" sz="1400" b="1" dirty="0">
                <a:latin typeface="Cambria" panose="02040503050406030204" pitchFamily="18" charset="0"/>
                <a:cs typeface="Arial" panose="020B0604020202020204" pitchFamily="34" charset="0"/>
              </a:rPr>
              <a:t>EAE mice and from patients with active multiple sclerosis</a:t>
            </a:r>
          </a:p>
        </p:txBody>
      </p:sp>
      <p:sp>
        <p:nvSpPr>
          <p:cNvPr id="44" name="TextBox 43">
            <a:extLst>
              <a:ext uri="{FF2B5EF4-FFF2-40B4-BE49-F238E27FC236}">
                <a16:creationId xmlns:a16="http://schemas.microsoft.com/office/drawing/2014/main" id="{B41D2AE3-EDBF-20B2-2416-1103A4415415}"/>
              </a:ext>
            </a:extLst>
          </p:cNvPr>
          <p:cNvSpPr txBox="1"/>
          <p:nvPr/>
        </p:nvSpPr>
        <p:spPr>
          <a:xfrm>
            <a:off x="4781764" y="3300566"/>
            <a:ext cx="4126980" cy="523220"/>
          </a:xfrm>
          <a:prstGeom prst="rect">
            <a:avLst/>
          </a:prstGeom>
          <a:noFill/>
          <a:ln w="12700">
            <a:solidFill>
              <a:schemeClr val="accent1"/>
            </a:solidFill>
          </a:ln>
        </p:spPr>
        <p:txBody>
          <a:bodyPr wrap="square" rtlCol="0">
            <a:spAutoFit/>
          </a:bodyPr>
          <a:lstStyle>
            <a:defPPr>
              <a:defRPr lang="en-US"/>
            </a:defPPr>
            <a:lvl1pPr>
              <a:defRPr sz="1400">
                <a:latin typeface="Cambria" panose="02040503050406030204" pitchFamily="18" charset="0"/>
                <a:cs typeface="Arial" panose="020B0604020202020204" pitchFamily="34" charset="0"/>
              </a:defRPr>
            </a:lvl1pPr>
          </a:lstStyle>
          <a:p>
            <a:r>
              <a:rPr lang="en-US" b="1" dirty="0"/>
              <a:t>Amiloride failed in phase 2b</a:t>
            </a:r>
            <a:r>
              <a:rPr lang="en-US" dirty="0"/>
              <a:t>, multi-arm, double-blind, </a:t>
            </a:r>
            <a:r>
              <a:rPr lang="en-US" dirty="0" err="1"/>
              <a:t>randomised</a:t>
            </a:r>
            <a:r>
              <a:rPr lang="en-US" dirty="0"/>
              <a:t> placebo-controlled trial</a:t>
            </a:r>
          </a:p>
        </p:txBody>
      </p:sp>
      <p:sp>
        <p:nvSpPr>
          <p:cNvPr id="46" name="TextBox 45">
            <a:extLst>
              <a:ext uri="{FF2B5EF4-FFF2-40B4-BE49-F238E27FC236}">
                <a16:creationId xmlns:a16="http://schemas.microsoft.com/office/drawing/2014/main" id="{05667332-0C41-B6C3-4AEF-1607437EBA07}"/>
              </a:ext>
            </a:extLst>
          </p:cNvPr>
          <p:cNvSpPr txBox="1"/>
          <p:nvPr/>
        </p:nvSpPr>
        <p:spPr>
          <a:xfrm>
            <a:off x="107504" y="633162"/>
            <a:ext cx="8424936" cy="400110"/>
          </a:xfrm>
          <a:prstGeom prst="rect">
            <a:avLst/>
          </a:prstGeom>
          <a:noFill/>
        </p:spPr>
        <p:txBody>
          <a:bodyPr wrap="square">
            <a:spAutoFit/>
          </a:bodyPr>
          <a:lstStyle/>
          <a:p>
            <a:r>
              <a:rPr lang="en-US" sz="2000" i="1" dirty="0">
                <a:latin typeface="Cambria" panose="02040503050406030204" pitchFamily="18" charset="0"/>
              </a:rPr>
              <a:t>ASICs are activated by low extracellular pH; 6 subtypes (</a:t>
            </a:r>
            <a:r>
              <a:rPr lang="en-US" sz="2000" b="1" i="1" dirty="0">
                <a:latin typeface="Cambria" panose="02040503050406030204" pitchFamily="18" charset="0"/>
              </a:rPr>
              <a:t>1a</a:t>
            </a:r>
            <a:r>
              <a:rPr lang="en-US" sz="2000" i="1" dirty="0">
                <a:latin typeface="Cambria" panose="02040503050406030204" pitchFamily="18" charset="0"/>
              </a:rPr>
              <a:t>, 1b, 2a, 2b, 3, 4)</a:t>
            </a:r>
          </a:p>
        </p:txBody>
      </p:sp>
      <p:pic>
        <p:nvPicPr>
          <p:cNvPr id="48" name="Picture 47" descr="A close-up of a logo&#10;&#10;Description automatically generated">
            <a:extLst>
              <a:ext uri="{FF2B5EF4-FFF2-40B4-BE49-F238E27FC236}">
                <a16:creationId xmlns:a16="http://schemas.microsoft.com/office/drawing/2014/main" id="{EDFE6ADD-22BB-4CDA-34A9-6F49EA692DB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548437" y="3287426"/>
            <a:ext cx="1076418" cy="420476"/>
          </a:xfrm>
          <a:prstGeom prst="rect">
            <a:avLst/>
          </a:prstGeom>
        </p:spPr>
      </p:pic>
      <p:sp>
        <p:nvSpPr>
          <p:cNvPr id="49" name="TextBox 48">
            <a:extLst>
              <a:ext uri="{FF2B5EF4-FFF2-40B4-BE49-F238E27FC236}">
                <a16:creationId xmlns:a16="http://schemas.microsoft.com/office/drawing/2014/main" id="{FD59B77D-F24C-169A-B142-9AC0E323B36F}"/>
              </a:ext>
            </a:extLst>
          </p:cNvPr>
          <p:cNvSpPr txBox="1"/>
          <p:nvPr/>
        </p:nvSpPr>
        <p:spPr>
          <a:xfrm>
            <a:off x="3548437" y="3665263"/>
            <a:ext cx="1200142" cy="461665"/>
          </a:xfrm>
          <a:prstGeom prst="rect">
            <a:avLst/>
          </a:prstGeom>
          <a:noFill/>
        </p:spPr>
        <p:txBody>
          <a:bodyPr wrap="square" rtlCol="0">
            <a:spAutoFit/>
          </a:bodyPr>
          <a:lstStyle>
            <a:defPPr>
              <a:defRPr lang="en-US"/>
            </a:defPPr>
            <a:lvl1pPr>
              <a:defRPr sz="1600">
                <a:latin typeface="Arial" panose="020B0604020202020204" pitchFamily="34" charset="0"/>
                <a:cs typeface="Arial" panose="020B0604020202020204" pitchFamily="34" charset="0"/>
              </a:defRPr>
            </a:lvl1pPr>
          </a:lstStyle>
          <a:p>
            <a:r>
              <a:rPr lang="en-US" sz="1200" dirty="0">
                <a:latin typeface="Cambria" panose="02040503050406030204" pitchFamily="18" charset="0"/>
              </a:rPr>
              <a:t>2020, </a:t>
            </a:r>
            <a:r>
              <a:rPr lang="en-US" sz="1200" dirty="0" err="1">
                <a:latin typeface="Cambria" panose="02040503050406030204" pitchFamily="18" charset="0"/>
              </a:rPr>
              <a:t>Chataway</a:t>
            </a:r>
            <a:r>
              <a:rPr lang="en-US" sz="1200" dirty="0">
                <a:latin typeface="Cambria" panose="02040503050406030204" pitchFamily="18" charset="0"/>
              </a:rPr>
              <a:t> et al. </a:t>
            </a:r>
          </a:p>
        </p:txBody>
      </p:sp>
    </p:spTree>
    <p:extLst>
      <p:ext uri="{BB962C8B-B14F-4D97-AF65-F5344CB8AC3E}">
        <p14:creationId xmlns:p14="http://schemas.microsoft.com/office/powerpoint/2010/main" val="25227321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blinds(horizontal)">
                                      <p:cBhvr>
                                        <p:cTn id="7" dur="500"/>
                                        <p:tgtEl>
                                          <p:spTgt spid="38"/>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40"/>
                                        </p:tgtEl>
                                        <p:attrNameLst>
                                          <p:attrName>style.visibility</p:attrName>
                                        </p:attrNameLst>
                                      </p:cBhvr>
                                      <p:to>
                                        <p:strVal val="visible"/>
                                      </p:to>
                                    </p:set>
                                    <p:animEffect transition="in" filter="blinds(horizontal)">
                                      <p:cBhvr>
                                        <p:cTn id="10" dur="500"/>
                                        <p:tgtEl>
                                          <p:spTgt spid="40"/>
                                        </p:tgtEl>
                                      </p:cBhvr>
                                    </p:animEffect>
                                  </p:childTnLst>
                                </p:cTn>
                              </p:par>
                              <p:par>
                                <p:cTn id="11" presetID="3" presetClass="entr" presetSubtype="10" fill="hold" nodeType="withEffect">
                                  <p:stCondLst>
                                    <p:cond delay="0"/>
                                  </p:stCondLst>
                                  <p:childTnLst>
                                    <p:set>
                                      <p:cBhvr>
                                        <p:cTn id="12" dur="1" fill="hold">
                                          <p:stCondLst>
                                            <p:cond delay="0"/>
                                          </p:stCondLst>
                                        </p:cTn>
                                        <p:tgtEl>
                                          <p:spTgt spid="41"/>
                                        </p:tgtEl>
                                        <p:attrNameLst>
                                          <p:attrName>style.visibility</p:attrName>
                                        </p:attrNameLst>
                                      </p:cBhvr>
                                      <p:to>
                                        <p:strVal val="visible"/>
                                      </p:to>
                                    </p:set>
                                    <p:animEffect transition="in" filter="blinds(horizontal)">
                                      <p:cBhvr>
                                        <p:cTn id="13" dur="500"/>
                                        <p:tgtEl>
                                          <p:spTgt spid="41"/>
                                        </p:tgtEl>
                                      </p:cBhvr>
                                    </p:animEffect>
                                  </p:childTnLst>
                                </p:cTn>
                              </p:par>
                              <p:par>
                                <p:cTn id="14" presetID="3" presetClass="entr" presetSubtype="10" fill="hold" grpId="0" nodeType="withEffect">
                                  <p:stCondLst>
                                    <p:cond delay="0"/>
                                  </p:stCondLst>
                                  <p:childTnLst>
                                    <p:set>
                                      <p:cBhvr>
                                        <p:cTn id="15" dur="1" fill="hold">
                                          <p:stCondLst>
                                            <p:cond delay="0"/>
                                          </p:stCondLst>
                                        </p:cTn>
                                        <p:tgtEl>
                                          <p:spTgt spid="42"/>
                                        </p:tgtEl>
                                        <p:attrNameLst>
                                          <p:attrName>style.visibility</p:attrName>
                                        </p:attrNameLst>
                                      </p:cBhvr>
                                      <p:to>
                                        <p:strVal val="visible"/>
                                      </p:to>
                                    </p:set>
                                    <p:animEffect transition="in" filter="blinds(horizontal)">
                                      <p:cBhvr>
                                        <p:cTn id="16" dur="500"/>
                                        <p:tgtEl>
                                          <p:spTgt spid="42"/>
                                        </p:tgtEl>
                                      </p:cBhvr>
                                    </p:animEffect>
                                  </p:childTnLst>
                                </p:cTn>
                              </p:par>
                              <p:par>
                                <p:cTn id="17" presetID="3" presetClass="entr" presetSubtype="10" fill="hold" grpId="0" nodeType="withEffect">
                                  <p:stCondLst>
                                    <p:cond delay="0"/>
                                  </p:stCondLst>
                                  <p:childTnLst>
                                    <p:set>
                                      <p:cBhvr>
                                        <p:cTn id="18" dur="1" fill="hold">
                                          <p:stCondLst>
                                            <p:cond delay="0"/>
                                          </p:stCondLst>
                                        </p:cTn>
                                        <p:tgtEl>
                                          <p:spTgt spid="43"/>
                                        </p:tgtEl>
                                        <p:attrNameLst>
                                          <p:attrName>style.visibility</p:attrName>
                                        </p:attrNameLst>
                                      </p:cBhvr>
                                      <p:to>
                                        <p:strVal val="visible"/>
                                      </p:to>
                                    </p:set>
                                    <p:animEffect transition="in" filter="blinds(horizontal)">
                                      <p:cBhvr>
                                        <p:cTn id="19" dur="500"/>
                                        <p:tgtEl>
                                          <p:spTgt spid="43"/>
                                        </p:tgtEl>
                                      </p:cBhvr>
                                    </p:animEffect>
                                  </p:childTnLst>
                                </p:cTn>
                              </p:par>
                              <p:par>
                                <p:cTn id="20" presetID="3" presetClass="entr" presetSubtype="10" fill="hold" grpId="0" nodeType="withEffect">
                                  <p:stCondLst>
                                    <p:cond delay="0"/>
                                  </p:stCondLst>
                                  <p:childTnLst>
                                    <p:set>
                                      <p:cBhvr>
                                        <p:cTn id="21" dur="1" fill="hold">
                                          <p:stCondLst>
                                            <p:cond delay="0"/>
                                          </p:stCondLst>
                                        </p:cTn>
                                        <p:tgtEl>
                                          <p:spTgt spid="44"/>
                                        </p:tgtEl>
                                        <p:attrNameLst>
                                          <p:attrName>style.visibility</p:attrName>
                                        </p:attrNameLst>
                                      </p:cBhvr>
                                      <p:to>
                                        <p:strVal val="visible"/>
                                      </p:to>
                                    </p:set>
                                    <p:animEffect transition="in" filter="blinds(horizontal)">
                                      <p:cBhvr>
                                        <p:cTn id="22" dur="500"/>
                                        <p:tgtEl>
                                          <p:spTgt spid="44"/>
                                        </p:tgtEl>
                                      </p:cBhvr>
                                    </p:animEffect>
                                  </p:childTnLst>
                                </p:cTn>
                              </p:par>
                              <p:par>
                                <p:cTn id="23" presetID="3" presetClass="entr" presetSubtype="10" fill="hold" nodeType="withEffect">
                                  <p:stCondLst>
                                    <p:cond delay="0"/>
                                  </p:stCondLst>
                                  <p:childTnLst>
                                    <p:set>
                                      <p:cBhvr>
                                        <p:cTn id="24" dur="1" fill="hold">
                                          <p:stCondLst>
                                            <p:cond delay="0"/>
                                          </p:stCondLst>
                                        </p:cTn>
                                        <p:tgtEl>
                                          <p:spTgt spid="48"/>
                                        </p:tgtEl>
                                        <p:attrNameLst>
                                          <p:attrName>style.visibility</p:attrName>
                                        </p:attrNameLst>
                                      </p:cBhvr>
                                      <p:to>
                                        <p:strVal val="visible"/>
                                      </p:to>
                                    </p:set>
                                    <p:animEffect transition="in" filter="blinds(horizontal)">
                                      <p:cBhvr>
                                        <p:cTn id="25" dur="500"/>
                                        <p:tgtEl>
                                          <p:spTgt spid="48"/>
                                        </p:tgtEl>
                                      </p:cBhvr>
                                    </p:animEffect>
                                  </p:childTnLst>
                                </p:cTn>
                              </p:par>
                              <p:par>
                                <p:cTn id="26" presetID="3" presetClass="entr" presetSubtype="10" fill="hold" grpId="0" nodeType="withEffect">
                                  <p:stCondLst>
                                    <p:cond delay="0"/>
                                  </p:stCondLst>
                                  <p:childTnLst>
                                    <p:set>
                                      <p:cBhvr>
                                        <p:cTn id="27" dur="1" fill="hold">
                                          <p:stCondLst>
                                            <p:cond delay="0"/>
                                          </p:stCondLst>
                                        </p:cTn>
                                        <p:tgtEl>
                                          <p:spTgt spid="49"/>
                                        </p:tgtEl>
                                        <p:attrNameLst>
                                          <p:attrName>style.visibility</p:attrName>
                                        </p:attrNameLst>
                                      </p:cBhvr>
                                      <p:to>
                                        <p:strVal val="visible"/>
                                      </p:to>
                                    </p:set>
                                    <p:animEffect transition="in" filter="blinds(horizontal)">
                                      <p:cBhvr>
                                        <p:cTn id="28" dur="500"/>
                                        <p:tgtEl>
                                          <p:spTgt spid="49"/>
                                        </p:tgtEl>
                                      </p:cBhvr>
                                    </p:animEffect>
                                  </p:childTnLst>
                                </p:cTn>
                              </p:par>
                              <p:par>
                                <p:cTn id="29" presetID="3" presetClass="entr" presetSubtype="10" fill="hold" nodeType="withEffect">
                                  <p:stCondLst>
                                    <p:cond delay="0"/>
                                  </p:stCondLst>
                                  <p:childTnLst>
                                    <p:set>
                                      <p:cBhvr>
                                        <p:cTn id="30" dur="1" fill="hold">
                                          <p:stCondLst>
                                            <p:cond delay="0"/>
                                          </p:stCondLst>
                                        </p:cTn>
                                        <p:tgtEl>
                                          <p:spTgt spid="37"/>
                                        </p:tgtEl>
                                        <p:attrNameLst>
                                          <p:attrName>style.visibility</p:attrName>
                                        </p:attrNameLst>
                                      </p:cBhvr>
                                      <p:to>
                                        <p:strVal val="visible"/>
                                      </p:to>
                                    </p:set>
                                    <p:animEffect transition="in" filter="blinds(horizontal)">
                                      <p:cBhvr>
                                        <p:cTn id="31"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P spid="40" grpId="0"/>
      <p:bldP spid="42" grpId="0"/>
      <p:bldP spid="43" grpId="0" animBg="1"/>
      <p:bldP spid="44" grpId="0" animBg="1"/>
      <p:bldP spid="4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ubtitle 2">
            <a:extLst>
              <a:ext uri="{FF2B5EF4-FFF2-40B4-BE49-F238E27FC236}">
                <a16:creationId xmlns:a16="http://schemas.microsoft.com/office/drawing/2014/main" id="{D77FD0D4-C017-F233-378B-1E9B04F9E77D}"/>
              </a:ext>
            </a:extLst>
          </p:cNvPr>
          <p:cNvSpPr txBox="1">
            <a:spLocks/>
          </p:cNvSpPr>
          <p:nvPr/>
        </p:nvSpPr>
        <p:spPr>
          <a:xfrm>
            <a:off x="163705" y="185882"/>
            <a:ext cx="5724636" cy="398934"/>
          </a:xfrm>
          <a:prstGeom prst="rect">
            <a:avLst/>
          </a:prstGeom>
        </p:spPr>
        <p:txBody>
          <a:bodyPr vert="horz" lIns="68580" tIns="34290" rIns="68580" bIns="34290" rtlCol="0">
            <a:noAutofit/>
          </a:bodyPr>
          <a:lstStyle/>
          <a:p>
            <a:pPr marL="257175" indent="-257175">
              <a:spcBef>
                <a:spcPct val="20000"/>
              </a:spcBef>
            </a:pPr>
            <a:r>
              <a:rPr lang="en-US" sz="2200" b="1" dirty="0">
                <a:latin typeface="Cambria" panose="02040503050406030204" pitchFamily="18" charset="0"/>
              </a:rPr>
              <a:t>Hi1a – venom derived ASIC1 inhibitor </a:t>
            </a:r>
            <a:endParaRPr lang="en-US" sz="2200" dirty="0">
              <a:latin typeface="Cambria" pitchFamily="18" charset="0"/>
            </a:endParaRPr>
          </a:p>
          <a:p>
            <a:pPr marL="257175" indent="-257175">
              <a:spcBef>
                <a:spcPct val="20000"/>
              </a:spcBef>
            </a:pPr>
            <a:endParaRPr lang="en-US" sz="2200" dirty="0">
              <a:latin typeface="Cambria" pitchFamily="18" charset="0"/>
            </a:endParaRPr>
          </a:p>
        </p:txBody>
      </p:sp>
      <p:sp>
        <p:nvSpPr>
          <p:cNvPr id="11" name="Subtitle 2">
            <a:extLst>
              <a:ext uri="{FF2B5EF4-FFF2-40B4-BE49-F238E27FC236}">
                <a16:creationId xmlns:a16="http://schemas.microsoft.com/office/drawing/2014/main" id="{8043673B-23D7-7D47-775D-44935193FA93}"/>
              </a:ext>
            </a:extLst>
          </p:cNvPr>
          <p:cNvSpPr txBox="1">
            <a:spLocks/>
          </p:cNvSpPr>
          <p:nvPr/>
        </p:nvSpPr>
        <p:spPr>
          <a:xfrm>
            <a:off x="163705" y="596065"/>
            <a:ext cx="6806504" cy="398934"/>
          </a:xfrm>
          <a:prstGeom prst="rect">
            <a:avLst/>
          </a:prstGeom>
        </p:spPr>
        <p:txBody>
          <a:bodyPr vert="horz" lIns="68580" tIns="34290" rIns="68580" bIns="34290" rtlCol="0">
            <a:noAutofit/>
          </a:bodyPr>
          <a:lstStyle/>
          <a:p>
            <a:pPr algn="just"/>
            <a:r>
              <a:rPr lang="en-AU" sz="2000" i="1" dirty="0">
                <a:solidFill>
                  <a:srgbClr val="1F1F1F"/>
                </a:solidFill>
                <a:latin typeface="Cambria" panose="02040503050406030204" pitchFamily="18" charset="0"/>
              </a:rPr>
              <a:t>A novel, potent and selective ASIC1 inhibitor</a:t>
            </a:r>
            <a:endParaRPr lang="en-US" sz="2000" i="1" u="sng" dirty="0">
              <a:latin typeface="Cambria" panose="02040503050406030204" pitchFamily="18" charset="0"/>
            </a:endParaRPr>
          </a:p>
          <a:p>
            <a:pPr marL="257175" indent="-257175" algn="just">
              <a:spcBef>
                <a:spcPct val="20000"/>
              </a:spcBef>
            </a:pPr>
            <a:endParaRPr lang="en-US" sz="2000" i="1" dirty="0">
              <a:latin typeface="Cambria" pitchFamily="18" charset="0"/>
            </a:endParaRPr>
          </a:p>
        </p:txBody>
      </p:sp>
      <p:pic>
        <p:nvPicPr>
          <p:cNvPr id="12290" name="Picture 2" descr="Venomous Creatures and Wildlife: A Decade of Injury Hospitalisations in  Australia | Aussie Animals">
            <a:extLst>
              <a:ext uri="{FF2B5EF4-FFF2-40B4-BE49-F238E27FC236}">
                <a16:creationId xmlns:a16="http://schemas.microsoft.com/office/drawing/2014/main" id="{1C06426B-77A0-2D10-E883-ABB2478D847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04501" y="51376"/>
            <a:ext cx="1701578" cy="957138"/>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descr="Timeline&#10;&#10;Description automatically generated">
            <a:extLst>
              <a:ext uri="{FF2B5EF4-FFF2-40B4-BE49-F238E27FC236}">
                <a16:creationId xmlns:a16="http://schemas.microsoft.com/office/drawing/2014/main" id="{C992FEAA-5B5D-4440-D0AA-00A12F2AB3EE}"/>
              </a:ext>
            </a:extLst>
          </p:cNvPr>
          <p:cNvPicPr>
            <a:picLocks noChangeAspect="1"/>
          </p:cNvPicPr>
          <p:nvPr/>
        </p:nvPicPr>
        <p:blipFill rotWithShape="1">
          <a:blip r:embed="rId4"/>
          <a:srcRect l="4586" t="22466" r="42582" b="5944"/>
          <a:stretch/>
        </p:blipFill>
        <p:spPr>
          <a:xfrm>
            <a:off x="5164094" y="2029988"/>
            <a:ext cx="2827339" cy="2250331"/>
          </a:xfrm>
          <a:prstGeom prst="rect">
            <a:avLst/>
          </a:prstGeom>
        </p:spPr>
      </p:pic>
      <p:sp>
        <p:nvSpPr>
          <p:cNvPr id="19" name="TextBox 18">
            <a:extLst>
              <a:ext uri="{FF2B5EF4-FFF2-40B4-BE49-F238E27FC236}">
                <a16:creationId xmlns:a16="http://schemas.microsoft.com/office/drawing/2014/main" id="{D00E1EE6-2A4C-726A-4CEE-1C1AC8987D31}"/>
              </a:ext>
            </a:extLst>
          </p:cNvPr>
          <p:cNvSpPr txBox="1"/>
          <p:nvPr/>
        </p:nvSpPr>
        <p:spPr>
          <a:xfrm>
            <a:off x="5539513" y="1188638"/>
            <a:ext cx="3350887" cy="738664"/>
          </a:xfrm>
          <a:prstGeom prst="rect">
            <a:avLst/>
          </a:prstGeom>
          <a:solidFill>
            <a:schemeClr val="accent3">
              <a:lumMod val="20000"/>
              <a:lumOff val="80000"/>
            </a:schemeClr>
          </a:solidFill>
          <a:ln>
            <a:solidFill>
              <a:schemeClr val="tx1"/>
            </a:solidFill>
          </a:ln>
        </p:spPr>
        <p:txBody>
          <a:bodyPr wrap="square">
            <a:spAutoFit/>
          </a:bodyPr>
          <a:lstStyle/>
          <a:p>
            <a:r>
              <a:rPr lang="en-US" sz="1400" b="1" u="sng" dirty="0">
                <a:latin typeface="Cambria" panose="02040503050406030204" pitchFamily="18" charset="0"/>
                <a:cs typeface="Arial" panose="020B0604020202020204" pitchFamily="34" charset="0"/>
              </a:rPr>
              <a:t>Our Hypothesis</a:t>
            </a:r>
            <a:r>
              <a:rPr lang="en-US" sz="1400" dirty="0">
                <a:latin typeface="Cambria" panose="02040503050406030204" pitchFamily="18" charset="0"/>
                <a:cs typeface="Arial" panose="020B0604020202020204" pitchFamily="34" charset="0"/>
              </a:rPr>
              <a:t>: </a:t>
            </a:r>
          </a:p>
          <a:p>
            <a:r>
              <a:rPr lang="en-US" sz="1400" dirty="0">
                <a:latin typeface="Cambria" panose="02040503050406030204" pitchFamily="18" charset="0"/>
                <a:cs typeface="Arial" panose="020B0604020202020204" pitchFamily="34" charset="0"/>
              </a:rPr>
              <a:t>Hi1a is neuroprotective in the EAE mouse model of MS</a:t>
            </a:r>
            <a:endParaRPr lang="en-US" sz="1400" dirty="0">
              <a:latin typeface="Cambria" panose="02040503050406030204" pitchFamily="18" charset="0"/>
            </a:endParaRPr>
          </a:p>
        </p:txBody>
      </p:sp>
      <p:pic>
        <p:nvPicPr>
          <p:cNvPr id="12296" name="Picture 8">
            <a:extLst>
              <a:ext uri="{FF2B5EF4-FFF2-40B4-BE49-F238E27FC236}">
                <a16:creationId xmlns:a16="http://schemas.microsoft.com/office/drawing/2014/main" id="{0D03D15B-A4BB-0303-6893-C7DC3449458D}"/>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b="35498"/>
          <a:stretch/>
        </p:blipFill>
        <p:spPr bwMode="auto">
          <a:xfrm>
            <a:off x="122007" y="2062697"/>
            <a:ext cx="3015998" cy="2436669"/>
          </a:xfrm>
          <a:prstGeom prst="rect">
            <a:avLst/>
          </a:prstGeom>
          <a:noFill/>
          <a:extLst>
            <a:ext uri="{909E8E84-426E-40DD-AFC4-6F175D3DCCD1}">
              <a14:hiddenFill xmlns:a14="http://schemas.microsoft.com/office/drawing/2010/main">
                <a:solidFill>
                  <a:srgbClr val="FFFFFF"/>
                </a:solidFill>
              </a14:hiddenFill>
            </a:ext>
          </a:extLst>
        </p:spPr>
      </p:pic>
      <p:sp>
        <p:nvSpPr>
          <p:cNvPr id="23" name="TextBox 22">
            <a:extLst>
              <a:ext uri="{FF2B5EF4-FFF2-40B4-BE49-F238E27FC236}">
                <a16:creationId xmlns:a16="http://schemas.microsoft.com/office/drawing/2014/main" id="{0132421C-DF84-6519-0321-B1C5C1B40C77}"/>
              </a:ext>
            </a:extLst>
          </p:cNvPr>
          <p:cNvSpPr txBox="1"/>
          <p:nvPr/>
        </p:nvSpPr>
        <p:spPr>
          <a:xfrm>
            <a:off x="253600" y="1781686"/>
            <a:ext cx="1286627" cy="230832"/>
          </a:xfrm>
          <a:prstGeom prst="rect">
            <a:avLst/>
          </a:prstGeom>
          <a:noFill/>
        </p:spPr>
        <p:txBody>
          <a:bodyPr wrap="square">
            <a:spAutoFit/>
          </a:bodyPr>
          <a:lstStyle/>
          <a:p>
            <a:r>
              <a:rPr lang="en-AU" sz="900" b="1" i="1" dirty="0" err="1">
                <a:latin typeface="Cambria" panose="02040503050406030204" pitchFamily="18" charset="0"/>
                <a:cs typeface="Arial" panose="020B0604020202020204" pitchFamily="34" charset="0"/>
              </a:rPr>
              <a:t>Hadronyche</a:t>
            </a:r>
            <a:r>
              <a:rPr lang="en-AU" sz="900" b="1" dirty="0">
                <a:highlight>
                  <a:srgbClr val="FFFFFF"/>
                </a:highlight>
                <a:latin typeface="Cambria" panose="02040503050406030204" pitchFamily="18" charset="0"/>
                <a:cs typeface="Arial" panose="020B0604020202020204" pitchFamily="34" charset="0"/>
              </a:rPr>
              <a:t> </a:t>
            </a:r>
            <a:r>
              <a:rPr lang="en-AU" sz="900" b="1" dirty="0" err="1">
                <a:highlight>
                  <a:srgbClr val="FFFFFF"/>
                </a:highlight>
                <a:latin typeface="Cambria" panose="02040503050406030204" pitchFamily="18" charset="0"/>
                <a:cs typeface="Arial" panose="020B0604020202020204" pitchFamily="34" charset="0"/>
              </a:rPr>
              <a:t>infensa</a:t>
            </a:r>
            <a:endParaRPr lang="en-US" sz="900" b="1" dirty="0">
              <a:latin typeface="Cambria" panose="02040503050406030204" pitchFamily="18" charset="0"/>
              <a:cs typeface="Arial" panose="020B0604020202020204" pitchFamily="34" charset="0"/>
            </a:endParaRPr>
          </a:p>
        </p:txBody>
      </p:sp>
      <p:sp>
        <p:nvSpPr>
          <p:cNvPr id="25" name="TextBox 24">
            <a:extLst>
              <a:ext uri="{FF2B5EF4-FFF2-40B4-BE49-F238E27FC236}">
                <a16:creationId xmlns:a16="http://schemas.microsoft.com/office/drawing/2014/main" id="{98254A8A-CD59-D7E6-1CAF-95DCD5586452}"/>
              </a:ext>
            </a:extLst>
          </p:cNvPr>
          <p:cNvSpPr txBox="1"/>
          <p:nvPr/>
        </p:nvSpPr>
        <p:spPr>
          <a:xfrm>
            <a:off x="68006" y="4769533"/>
            <a:ext cx="2342674" cy="253916"/>
          </a:xfrm>
          <a:prstGeom prst="rect">
            <a:avLst/>
          </a:prstGeom>
          <a:noFill/>
        </p:spPr>
        <p:txBody>
          <a:bodyPr wrap="square" rtlCol="0">
            <a:spAutoFit/>
          </a:bodyPr>
          <a:lstStyle>
            <a:defPPr>
              <a:defRPr lang="en-US"/>
            </a:defPPr>
            <a:lvl1pPr>
              <a:defRPr sz="1600">
                <a:latin typeface="Arial" panose="020B0604020202020204" pitchFamily="34" charset="0"/>
                <a:cs typeface="Arial" panose="020B0604020202020204" pitchFamily="34" charset="0"/>
              </a:defRPr>
            </a:lvl1pPr>
          </a:lstStyle>
          <a:p>
            <a:r>
              <a:rPr lang="en-US" sz="1050" i="1" dirty="0" err="1">
                <a:latin typeface="Cambria" panose="02040503050406030204" pitchFamily="18" charset="0"/>
              </a:rPr>
              <a:t>Chassagnon</a:t>
            </a:r>
            <a:r>
              <a:rPr lang="en-US" sz="1050" i="1" dirty="0">
                <a:latin typeface="Cambria" panose="02040503050406030204" pitchFamily="18" charset="0"/>
              </a:rPr>
              <a:t> et al., PNAS 2017</a:t>
            </a:r>
          </a:p>
        </p:txBody>
      </p:sp>
      <p:sp>
        <p:nvSpPr>
          <p:cNvPr id="27" name="TextBox 26">
            <a:extLst>
              <a:ext uri="{FF2B5EF4-FFF2-40B4-BE49-F238E27FC236}">
                <a16:creationId xmlns:a16="http://schemas.microsoft.com/office/drawing/2014/main" id="{0BBFCFD4-59E6-8440-9457-D33C9782688A}"/>
              </a:ext>
            </a:extLst>
          </p:cNvPr>
          <p:cNvSpPr txBox="1"/>
          <p:nvPr/>
        </p:nvSpPr>
        <p:spPr>
          <a:xfrm>
            <a:off x="163705" y="1208288"/>
            <a:ext cx="4156082" cy="523220"/>
          </a:xfrm>
          <a:prstGeom prst="rect">
            <a:avLst/>
          </a:prstGeom>
          <a:noFill/>
          <a:ln w="12700">
            <a:solidFill>
              <a:schemeClr val="accent1"/>
            </a:solidFill>
          </a:ln>
        </p:spPr>
        <p:txBody>
          <a:bodyPr wrap="square">
            <a:spAutoFit/>
          </a:bodyPr>
          <a:lstStyle>
            <a:defPPr>
              <a:defRPr lang="en-US"/>
            </a:defPPr>
            <a:lvl1pPr>
              <a:defRPr sz="1600" b="1" u="sng">
                <a:latin typeface="Arial" panose="020B0604020202020204" pitchFamily="34" charset="0"/>
                <a:cs typeface="Arial" panose="020B0604020202020204" pitchFamily="34" charset="0"/>
              </a:defRPr>
            </a:lvl1pPr>
          </a:lstStyle>
          <a:p>
            <a:pPr algn="just"/>
            <a:r>
              <a:rPr lang="en-AU" sz="1400" u="none" dirty="0">
                <a:latin typeface="Cambria" panose="02040503050406030204" pitchFamily="18" charset="0"/>
              </a:rPr>
              <a:t>Hi1a showed significant neuroprotective in a rat model of ischemic stroke.</a:t>
            </a:r>
            <a:endParaRPr lang="en-US" sz="1400" u="none" dirty="0">
              <a:latin typeface="Cambria" panose="02040503050406030204" pitchFamily="18" charset="0"/>
            </a:endParaRPr>
          </a:p>
        </p:txBody>
      </p:sp>
      <p:pic>
        <p:nvPicPr>
          <p:cNvPr id="3" name="Picture 2">
            <a:extLst>
              <a:ext uri="{FF2B5EF4-FFF2-40B4-BE49-F238E27FC236}">
                <a16:creationId xmlns:a16="http://schemas.microsoft.com/office/drawing/2014/main" id="{39367755-9031-72BD-9AEC-589AB000414E}"/>
              </a:ext>
            </a:extLst>
          </p:cNvPr>
          <p:cNvPicPr>
            <a:picLocks noChangeAspect="1"/>
          </p:cNvPicPr>
          <p:nvPr/>
        </p:nvPicPr>
        <p:blipFill>
          <a:blip r:embed="rId6"/>
          <a:stretch>
            <a:fillRect/>
          </a:stretch>
        </p:blipFill>
        <p:spPr>
          <a:xfrm>
            <a:off x="8238478" y="3750246"/>
            <a:ext cx="651922" cy="500692"/>
          </a:xfrm>
          <a:prstGeom prst="rect">
            <a:avLst/>
          </a:prstGeom>
        </p:spPr>
      </p:pic>
      <p:pic>
        <p:nvPicPr>
          <p:cNvPr id="4" name="Picture 3">
            <a:extLst>
              <a:ext uri="{FF2B5EF4-FFF2-40B4-BE49-F238E27FC236}">
                <a16:creationId xmlns:a16="http://schemas.microsoft.com/office/drawing/2014/main" id="{B37D6BAA-4DBF-7C9F-2672-3FA13D0E9CF8}"/>
              </a:ext>
            </a:extLst>
          </p:cNvPr>
          <p:cNvPicPr>
            <a:picLocks noChangeAspect="1"/>
          </p:cNvPicPr>
          <p:nvPr/>
        </p:nvPicPr>
        <p:blipFill>
          <a:blip r:embed="rId7"/>
          <a:stretch>
            <a:fillRect/>
          </a:stretch>
        </p:blipFill>
        <p:spPr>
          <a:xfrm>
            <a:off x="8032863" y="2870177"/>
            <a:ext cx="905135" cy="683426"/>
          </a:xfrm>
          <a:prstGeom prst="rect">
            <a:avLst/>
          </a:prstGeom>
        </p:spPr>
      </p:pic>
      <p:sp>
        <p:nvSpPr>
          <p:cNvPr id="5" name="TextBox 4">
            <a:extLst>
              <a:ext uri="{FF2B5EF4-FFF2-40B4-BE49-F238E27FC236}">
                <a16:creationId xmlns:a16="http://schemas.microsoft.com/office/drawing/2014/main" id="{E52F2EB0-6C9D-0C7F-8FD6-B7A3F5D45375}"/>
              </a:ext>
            </a:extLst>
          </p:cNvPr>
          <p:cNvSpPr txBox="1"/>
          <p:nvPr/>
        </p:nvSpPr>
        <p:spPr>
          <a:xfrm>
            <a:off x="3179435" y="3488871"/>
            <a:ext cx="1462934" cy="523220"/>
          </a:xfrm>
          <a:prstGeom prst="rect">
            <a:avLst/>
          </a:prstGeom>
          <a:noFill/>
        </p:spPr>
        <p:txBody>
          <a:bodyPr wrap="square" rtlCol="0">
            <a:spAutoFit/>
          </a:bodyPr>
          <a:lstStyle/>
          <a:p>
            <a:pPr fontAlgn="base">
              <a:spcBef>
                <a:spcPct val="0"/>
              </a:spcBef>
              <a:spcAft>
                <a:spcPct val="0"/>
              </a:spcAft>
            </a:pPr>
            <a:r>
              <a:rPr lang="en-US" sz="1400" dirty="0">
                <a:solidFill>
                  <a:srgbClr val="002060"/>
                </a:solidFill>
                <a:latin typeface="Cambria" panose="02040503050406030204" pitchFamily="18" charset="0"/>
                <a:ea typeface="ＭＳ Ｐゴシック" charset="0"/>
                <a:cs typeface="ＭＳ Ｐゴシック" charset="0"/>
              </a:rPr>
              <a:t>Rat ASIC1a</a:t>
            </a:r>
          </a:p>
          <a:p>
            <a:pPr fontAlgn="base">
              <a:spcBef>
                <a:spcPct val="0"/>
              </a:spcBef>
              <a:spcAft>
                <a:spcPct val="0"/>
              </a:spcAft>
            </a:pPr>
            <a:r>
              <a:rPr lang="en-US" sz="1400" dirty="0">
                <a:solidFill>
                  <a:srgbClr val="002060"/>
                </a:solidFill>
                <a:latin typeface="Cambria" panose="02040503050406030204" pitchFamily="18" charset="0"/>
                <a:ea typeface="ＭＳ Ｐゴシック" charset="0"/>
                <a:cs typeface="ＭＳ Ｐゴシック" charset="0"/>
              </a:rPr>
              <a:t>400± 80 </a:t>
            </a:r>
            <a:r>
              <a:rPr lang="en-US" sz="1400" dirty="0" err="1">
                <a:solidFill>
                  <a:srgbClr val="002060"/>
                </a:solidFill>
                <a:latin typeface="Cambria" panose="02040503050406030204" pitchFamily="18" charset="0"/>
                <a:ea typeface="ＭＳ Ｐゴシック" charset="0"/>
                <a:cs typeface="ＭＳ Ｐゴシック" charset="0"/>
              </a:rPr>
              <a:t>pM</a:t>
            </a:r>
            <a:endParaRPr lang="en-US" sz="1400" dirty="0">
              <a:solidFill>
                <a:srgbClr val="002060"/>
              </a:solidFill>
              <a:latin typeface="Cambria" panose="02040503050406030204" pitchFamily="18" charset="0"/>
              <a:ea typeface="ＭＳ Ｐゴシック" charset="0"/>
              <a:cs typeface="ＭＳ Ｐゴシック" charset="0"/>
            </a:endParaRPr>
          </a:p>
        </p:txBody>
      </p:sp>
      <p:sp>
        <p:nvSpPr>
          <p:cNvPr id="6" name="TextBox 5">
            <a:extLst>
              <a:ext uri="{FF2B5EF4-FFF2-40B4-BE49-F238E27FC236}">
                <a16:creationId xmlns:a16="http://schemas.microsoft.com/office/drawing/2014/main" id="{D272CE76-CD7D-A0FC-8086-6150A23A64AD}"/>
              </a:ext>
            </a:extLst>
          </p:cNvPr>
          <p:cNvSpPr txBox="1"/>
          <p:nvPr/>
        </p:nvSpPr>
        <p:spPr>
          <a:xfrm>
            <a:off x="3182857" y="4041944"/>
            <a:ext cx="1603527" cy="523220"/>
          </a:xfrm>
          <a:prstGeom prst="rect">
            <a:avLst/>
          </a:prstGeom>
          <a:noFill/>
        </p:spPr>
        <p:txBody>
          <a:bodyPr wrap="square" rtlCol="0">
            <a:spAutoFit/>
          </a:bodyPr>
          <a:lstStyle/>
          <a:p>
            <a:pPr fontAlgn="base">
              <a:spcBef>
                <a:spcPct val="0"/>
              </a:spcBef>
              <a:spcAft>
                <a:spcPct val="0"/>
              </a:spcAft>
            </a:pPr>
            <a:r>
              <a:rPr lang="en-US" sz="1400" dirty="0">
                <a:solidFill>
                  <a:srgbClr val="800000"/>
                </a:solidFill>
                <a:latin typeface="Cambria" panose="02040503050406030204" pitchFamily="18" charset="0"/>
                <a:ea typeface="ＭＳ Ｐゴシック" charset="0"/>
                <a:cs typeface="ＭＳ Ｐゴシック" charset="0"/>
              </a:rPr>
              <a:t>Human ASIC1a</a:t>
            </a:r>
          </a:p>
          <a:p>
            <a:pPr fontAlgn="base">
              <a:spcBef>
                <a:spcPct val="0"/>
              </a:spcBef>
              <a:spcAft>
                <a:spcPct val="0"/>
              </a:spcAft>
            </a:pPr>
            <a:r>
              <a:rPr lang="en-US" sz="1400" dirty="0">
                <a:solidFill>
                  <a:srgbClr val="800000"/>
                </a:solidFill>
                <a:latin typeface="Cambria" panose="02040503050406030204" pitchFamily="18" charset="0"/>
                <a:ea typeface="ＭＳ Ｐゴシック" charset="0"/>
                <a:cs typeface="ＭＳ Ｐゴシック" charset="0"/>
              </a:rPr>
              <a:t>520 ± 60 </a:t>
            </a:r>
            <a:r>
              <a:rPr lang="en-US" sz="1400" dirty="0" err="1">
                <a:solidFill>
                  <a:srgbClr val="800000"/>
                </a:solidFill>
                <a:latin typeface="Cambria" panose="02040503050406030204" pitchFamily="18" charset="0"/>
                <a:ea typeface="ＭＳ Ｐゴシック" charset="0"/>
                <a:cs typeface="ＭＳ Ｐゴシック" charset="0"/>
              </a:rPr>
              <a:t>pM</a:t>
            </a:r>
            <a:endParaRPr lang="en-US" sz="1400" dirty="0">
              <a:solidFill>
                <a:srgbClr val="800000"/>
              </a:solidFill>
              <a:latin typeface="Cambria" panose="02040503050406030204" pitchFamily="18" charset="0"/>
              <a:ea typeface="ＭＳ Ｐゴシック" charset="0"/>
              <a:cs typeface="ＭＳ Ｐゴシック" charset="0"/>
            </a:endParaRPr>
          </a:p>
        </p:txBody>
      </p:sp>
      <p:sp>
        <p:nvSpPr>
          <p:cNvPr id="7" name="TextBox 6">
            <a:extLst>
              <a:ext uri="{FF2B5EF4-FFF2-40B4-BE49-F238E27FC236}">
                <a16:creationId xmlns:a16="http://schemas.microsoft.com/office/drawing/2014/main" id="{E5F67762-091E-1837-94F8-CA52DAA4F694}"/>
              </a:ext>
            </a:extLst>
          </p:cNvPr>
          <p:cNvSpPr txBox="1"/>
          <p:nvPr/>
        </p:nvSpPr>
        <p:spPr>
          <a:xfrm>
            <a:off x="3179435" y="3151241"/>
            <a:ext cx="1057662" cy="307777"/>
          </a:xfrm>
          <a:prstGeom prst="rect">
            <a:avLst/>
          </a:prstGeom>
          <a:noFill/>
        </p:spPr>
        <p:txBody>
          <a:bodyPr wrap="none" rtlCol="0">
            <a:spAutoFit/>
          </a:bodyPr>
          <a:lstStyle/>
          <a:p>
            <a:pPr fontAlgn="base">
              <a:spcBef>
                <a:spcPct val="0"/>
              </a:spcBef>
              <a:spcAft>
                <a:spcPct val="0"/>
              </a:spcAft>
            </a:pPr>
            <a:r>
              <a:rPr lang="en-US" sz="1400" b="1" u="sng" dirty="0">
                <a:solidFill>
                  <a:prstClr val="black"/>
                </a:solidFill>
                <a:latin typeface="Cambria" panose="02040503050406030204" pitchFamily="18" charset="0"/>
                <a:ea typeface="ＭＳ Ｐゴシック" charset="0"/>
                <a:cs typeface="ＭＳ Ｐゴシック" charset="0"/>
              </a:rPr>
              <a:t>IC</a:t>
            </a:r>
            <a:r>
              <a:rPr lang="en-US" sz="1400" b="1" u="sng" baseline="-25000" dirty="0">
                <a:solidFill>
                  <a:prstClr val="black"/>
                </a:solidFill>
                <a:latin typeface="Cambria" panose="02040503050406030204" pitchFamily="18" charset="0"/>
                <a:ea typeface="ＭＳ Ｐゴシック" charset="0"/>
                <a:cs typeface="ＭＳ Ｐゴシック" charset="0"/>
              </a:rPr>
              <a:t>50</a:t>
            </a:r>
            <a:r>
              <a:rPr lang="en-US" sz="1400" b="1" u="sng" dirty="0">
                <a:solidFill>
                  <a:prstClr val="black"/>
                </a:solidFill>
                <a:latin typeface="Cambria" panose="02040503050406030204" pitchFamily="18" charset="0"/>
                <a:ea typeface="ＭＳ Ｐゴシック" charset="0"/>
                <a:cs typeface="ＭＳ Ｐゴシック" charset="0"/>
              </a:rPr>
              <a:t> values</a:t>
            </a:r>
          </a:p>
        </p:txBody>
      </p:sp>
      <p:pic>
        <p:nvPicPr>
          <p:cNvPr id="2052" name="Picture 4" descr="How Likely IS It That I'll Find A Snake In My Toilet Bowl?">
            <a:extLst>
              <a:ext uri="{FF2B5EF4-FFF2-40B4-BE49-F238E27FC236}">
                <a16:creationId xmlns:a16="http://schemas.microsoft.com/office/drawing/2014/main" id="{ED2E40E1-65E0-1C6C-D673-30F7A5FF6E6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111606" y="51376"/>
            <a:ext cx="1102316" cy="10345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97601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3" presetClass="entr" presetSubtype="10"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blinds(horizontal)">
                                      <p:cBhvr>
                                        <p:cTn id="13" dur="500"/>
                                        <p:tgtEl>
                                          <p:spTgt spid="2"/>
                                        </p:tgtEl>
                                      </p:cBhvr>
                                    </p:animEffect>
                                  </p:childTnLst>
                                </p:cTn>
                              </p:par>
                              <p:par>
                                <p:cTn id="14" presetID="3" presetClass="entr" presetSubtype="10" fill="hold" grpId="0" nodeType="with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blinds(horizontal)">
                                      <p:cBhvr>
                                        <p:cTn id="16" dur="500"/>
                                        <p:tgtEl>
                                          <p:spTgt spid="19"/>
                                        </p:tgtEl>
                                      </p:cBhvr>
                                    </p:animEffect>
                                  </p:childTnLst>
                                </p:cTn>
                              </p:par>
                              <p:par>
                                <p:cTn id="17" presetID="3" presetClass="entr" presetSubtype="10" fill="hold" nodeType="with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blinds(horizontal)">
                                      <p:cBhvr>
                                        <p:cTn id="19" dur="500"/>
                                        <p:tgtEl>
                                          <p:spTgt spid="3"/>
                                        </p:tgtEl>
                                      </p:cBhvr>
                                    </p:animEffect>
                                  </p:childTnLst>
                                </p:cTn>
                              </p:par>
                              <p:par>
                                <p:cTn id="20" presetID="3" presetClass="entr" presetSubtype="10" fill="hold" nodeType="with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blinds(horizontal)">
                                      <p:cBhvr>
                                        <p:cTn id="2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ubtitle 2">
            <a:extLst>
              <a:ext uri="{FF2B5EF4-FFF2-40B4-BE49-F238E27FC236}">
                <a16:creationId xmlns:a16="http://schemas.microsoft.com/office/drawing/2014/main" id="{D77FD0D4-C017-F233-378B-1E9B04F9E77D}"/>
              </a:ext>
            </a:extLst>
          </p:cNvPr>
          <p:cNvSpPr txBox="1">
            <a:spLocks/>
          </p:cNvSpPr>
          <p:nvPr/>
        </p:nvSpPr>
        <p:spPr>
          <a:xfrm>
            <a:off x="156027" y="219195"/>
            <a:ext cx="6980066" cy="398934"/>
          </a:xfrm>
          <a:prstGeom prst="rect">
            <a:avLst/>
          </a:prstGeom>
        </p:spPr>
        <p:txBody>
          <a:bodyPr vert="horz" lIns="68580" tIns="34290" rIns="68580" bIns="34290" rtlCol="0">
            <a:noAutofit/>
          </a:bodyPr>
          <a:lstStyle/>
          <a:p>
            <a:pPr marL="257175" indent="-257175">
              <a:spcBef>
                <a:spcPct val="20000"/>
              </a:spcBef>
            </a:pPr>
            <a:r>
              <a:rPr lang="en-US" sz="2200" b="1" dirty="0">
                <a:latin typeface="Cambria" panose="02040503050406030204" pitchFamily="18" charset="0"/>
              </a:rPr>
              <a:t>Hi1a significantly reduced EAE disease progression</a:t>
            </a:r>
            <a:endParaRPr lang="en-US" sz="2200" dirty="0">
              <a:latin typeface="Cambria" panose="02040503050406030204" pitchFamily="18" charset="0"/>
            </a:endParaRPr>
          </a:p>
          <a:p>
            <a:pPr marL="257175" indent="-257175">
              <a:spcBef>
                <a:spcPct val="20000"/>
              </a:spcBef>
            </a:pPr>
            <a:endParaRPr lang="en-US" sz="2200" dirty="0">
              <a:latin typeface="Cambria" panose="02040503050406030204" pitchFamily="18" charset="0"/>
            </a:endParaRPr>
          </a:p>
        </p:txBody>
      </p:sp>
      <p:sp>
        <p:nvSpPr>
          <p:cNvPr id="11" name="Subtitle 2">
            <a:extLst>
              <a:ext uri="{FF2B5EF4-FFF2-40B4-BE49-F238E27FC236}">
                <a16:creationId xmlns:a16="http://schemas.microsoft.com/office/drawing/2014/main" id="{8043673B-23D7-7D47-775D-44935193FA93}"/>
              </a:ext>
            </a:extLst>
          </p:cNvPr>
          <p:cNvSpPr txBox="1">
            <a:spLocks/>
          </p:cNvSpPr>
          <p:nvPr/>
        </p:nvSpPr>
        <p:spPr>
          <a:xfrm>
            <a:off x="184222" y="701018"/>
            <a:ext cx="8060186" cy="398934"/>
          </a:xfrm>
          <a:prstGeom prst="rect">
            <a:avLst/>
          </a:prstGeom>
        </p:spPr>
        <p:txBody>
          <a:bodyPr vert="horz" lIns="68580" tIns="34290" rIns="68580" bIns="34290" rtlCol="0">
            <a:noAutofit/>
          </a:bodyPr>
          <a:lstStyle/>
          <a:p>
            <a:r>
              <a:rPr lang="en-AU" sz="2000" i="1" dirty="0">
                <a:latin typeface="Cambria" panose="02040503050406030204" pitchFamily="18" charset="0"/>
              </a:rPr>
              <a:t>ASIC1 is a promising druggable target to promote neuroprotection in MS</a:t>
            </a:r>
            <a:endParaRPr lang="en-US" sz="2000" i="1" dirty="0">
              <a:latin typeface="Cambria" panose="02040503050406030204" pitchFamily="18" charset="0"/>
            </a:endParaRPr>
          </a:p>
          <a:p>
            <a:pPr marL="257175" indent="-257175">
              <a:spcBef>
                <a:spcPct val="20000"/>
              </a:spcBef>
            </a:pPr>
            <a:endParaRPr lang="en-US" sz="2000" dirty="0">
              <a:latin typeface="Cambria" panose="02040503050406030204" pitchFamily="18" charset="0"/>
            </a:endParaRPr>
          </a:p>
        </p:txBody>
      </p:sp>
      <p:pic>
        <p:nvPicPr>
          <p:cNvPr id="2" name="Picture 1">
            <a:extLst>
              <a:ext uri="{FF2B5EF4-FFF2-40B4-BE49-F238E27FC236}">
                <a16:creationId xmlns:a16="http://schemas.microsoft.com/office/drawing/2014/main" id="{E29ADCA8-1DB2-F789-244F-C53BAFBF2FE5}"/>
              </a:ext>
            </a:extLst>
          </p:cNvPr>
          <p:cNvPicPr/>
          <p:nvPr/>
        </p:nvPicPr>
        <p:blipFill>
          <a:blip r:embed="rId2">
            <a:extLst>
              <a:ext uri="{28A0092B-C50C-407E-A947-70E740481C1C}">
                <a14:useLocalDpi xmlns:a14="http://schemas.microsoft.com/office/drawing/2010/main"/>
              </a:ext>
            </a:extLst>
          </a:blip>
          <a:srcRect/>
          <a:stretch>
            <a:fillRect/>
          </a:stretch>
        </p:blipFill>
        <p:spPr bwMode="auto">
          <a:xfrm>
            <a:off x="184222" y="1209430"/>
            <a:ext cx="3523682" cy="3378276"/>
          </a:xfrm>
          <a:prstGeom prst="rect">
            <a:avLst/>
          </a:prstGeom>
          <a:noFill/>
          <a:ln>
            <a:noFill/>
          </a:ln>
        </p:spPr>
      </p:pic>
      <p:sp>
        <p:nvSpPr>
          <p:cNvPr id="3" name="TextBox 2">
            <a:extLst>
              <a:ext uri="{FF2B5EF4-FFF2-40B4-BE49-F238E27FC236}">
                <a16:creationId xmlns:a16="http://schemas.microsoft.com/office/drawing/2014/main" id="{8FF77C47-9BE0-F6B1-B515-9791CC74223B}"/>
              </a:ext>
            </a:extLst>
          </p:cNvPr>
          <p:cNvSpPr txBox="1"/>
          <p:nvPr/>
        </p:nvSpPr>
        <p:spPr>
          <a:xfrm>
            <a:off x="2359690" y="2566116"/>
            <a:ext cx="1282852" cy="300082"/>
          </a:xfrm>
          <a:prstGeom prst="rect">
            <a:avLst/>
          </a:prstGeom>
          <a:solidFill>
            <a:schemeClr val="accent3">
              <a:lumMod val="20000"/>
              <a:lumOff val="80000"/>
            </a:schemeClr>
          </a:solidFill>
        </p:spPr>
        <p:txBody>
          <a:bodyPr wrap="none" rtlCol="0">
            <a:spAutoFit/>
          </a:bodyPr>
          <a:lstStyle/>
          <a:p>
            <a:r>
              <a:rPr lang="en-US" sz="1350" dirty="0">
                <a:latin typeface="Cambria" panose="02040503050406030204" pitchFamily="18" charset="0"/>
              </a:rPr>
              <a:t>50 ug/kg /day</a:t>
            </a:r>
          </a:p>
        </p:txBody>
      </p:sp>
      <p:pic>
        <p:nvPicPr>
          <p:cNvPr id="4" name="Picture 3">
            <a:extLst>
              <a:ext uri="{FF2B5EF4-FFF2-40B4-BE49-F238E27FC236}">
                <a16:creationId xmlns:a16="http://schemas.microsoft.com/office/drawing/2014/main" id="{A09CCF00-77DD-DA21-A9E8-9279314A2631}"/>
              </a:ext>
            </a:extLst>
          </p:cNvPr>
          <p:cNvPicPr/>
          <p:nvPr/>
        </p:nvPicPr>
        <p:blipFill>
          <a:blip r:embed="rId3">
            <a:extLst>
              <a:ext uri="{28A0092B-C50C-407E-A947-70E740481C1C}">
                <a14:useLocalDpi xmlns:a14="http://schemas.microsoft.com/office/drawing/2010/main"/>
              </a:ext>
            </a:extLst>
          </a:blip>
          <a:srcRect/>
          <a:stretch>
            <a:fillRect/>
          </a:stretch>
        </p:blipFill>
        <p:spPr bwMode="auto">
          <a:xfrm>
            <a:off x="4860032" y="1192768"/>
            <a:ext cx="3733342" cy="3348466"/>
          </a:xfrm>
          <a:prstGeom prst="rect">
            <a:avLst/>
          </a:prstGeom>
          <a:noFill/>
          <a:ln>
            <a:noFill/>
          </a:ln>
        </p:spPr>
      </p:pic>
      <p:sp>
        <p:nvSpPr>
          <p:cNvPr id="5" name="TextBox 4">
            <a:extLst>
              <a:ext uri="{FF2B5EF4-FFF2-40B4-BE49-F238E27FC236}">
                <a16:creationId xmlns:a16="http://schemas.microsoft.com/office/drawing/2014/main" id="{79247AE3-0B9B-8E0F-00B2-9CD3390FF690}"/>
              </a:ext>
            </a:extLst>
          </p:cNvPr>
          <p:cNvSpPr txBox="1"/>
          <p:nvPr/>
        </p:nvSpPr>
        <p:spPr>
          <a:xfrm>
            <a:off x="7163824" y="2567194"/>
            <a:ext cx="1638182" cy="300082"/>
          </a:xfrm>
          <a:prstGeom prst="rect">
            <a:avLst/>
          </a:prstGeom>
          <a:solidFill>
            <a:schemeClr val="accent3">
              <a:lumMod val="20000"/>
              <a:lumOff val="80000"/>
            </a:schemeClr>
          </a:solidFill>
        </p:spPr>
        <p:txBody>
          <a:bodyPr wrap="square" rtlCol="0">
            <a:spAutoFit/>
          </a:bodyPr>
          <a:lstStyle/>
          <a:p>
            <a:r>
              <a:rPr lang="en-US" sz="1350" dirty="0">
                <a:latin typeface="Cambria" panose="02040503050406030204" pitchFamily="18" charset="0"/>
              </a:rPr>
              <a:t>100 ug/kg /day</a:t>
            </a:r>
          </a:p>
        </p:txBody>
      </p:sp>
      <p:sp>
        <p:nvSpPr>
          <p:cNvPr id="22" name="TextBox 21">
            <a:extLst>
              <a:ext uri="{FF2B5EF4-FFF2-40B4-BE49-F238E27FC236}">
                <a16:creationId xmlns:a16="http://schemas.microsoft.com/office/drawing/2014/main" id="{13C1B9BB-FF36-E0CD-3AB0-E0EED5282097}"/>
              </a:ext>
            </a:extLst>
          </p:cNvPr>
          <p:cNvSpPr txBox="1"/>
          <p:nvPr/>
        </p:nvSpPr>
        <p:spPr>
          <a:xfrm>
            <a:off x="7854424" y="4387366"/>
            <a:ext cx="957313" cy="248209"/>
          </a:xfrm>
          <a:prstGeom prst="rect">
            <a:avLst/>
          </a:prstGeom>
          <a:noFill/>
        </p:spPr>
        <p:txBody>
          <a:bodyPr wrap="none" rtlCol="0">
            <a:spAutoFit/>
          </a:bodyPr>
          <a:lstStyle/>
          <a:p>
            <a:r>
              <a:rPr lang="en-US" sz="1013" b="1" i="1" u="sng" dirty="0">
                <a:latin typeface="Cambria" panose="02040503050406030204" pitchFamily="18" charset="0"/>
              </a:rPr>
              <a:t>Un-published</a:t>
            </a:r>
          </a:p>
        </p:txBody>
      </p:sp>
    </p:spTree>
    <p:extLst>
      <p:ext uri="{BB962C8B-B14F-4D97-AF65-F5344CB8AC3E}">
        <p14:creationId xmlns:p14="http://schemas.microsoft.com/office/powerpoint/2010/main" val="42695667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par>
                                <p:cTn id="8" presetID="3" presetClass="entr" presetSubtype="1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linds(horizontal)">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9B4A88A-03FD-9028-4465-FC631A0B7D06}"/>
              </a:ext>
            </a:extLst>
          </p:cNvPr>
          <p:cNvSpPr>
            <a:spLocks noGrp="1"/>
          </p:cNvSpPr>
          <p:nvPr>
            <p:ph type="title"/>
          </p:nvPr>
        </p:nvSpPr>
        <p:spPr>
          <a:xfrm>
            <a:off x="94324" y="195249"/>
            <a:ext cx="6458876" cy="263844"/>
          </a:xfrm>
        </p:spPr>
        <p:txBody>
          <a:bodyPr>
            <a:noAutofit/>
          </a:bodyPr>
          <a:lstStyle/>
          <a:p>
            <a:pPr algn="l"/>
            <a:r>
              <a:rPr lang="en-US" sz="2200" b="1" dirty="0">
                <a:latin typeface="Cambria" panose="02040503050406030204" pitchFamily="18" charset="0"/>
              </a:rPr>
              <a:t>What does Hi1a do to the hallmarks of  EAE/MS?</a:t>
            </a:r>
          </a:p>
        </p:txBody>
      </p:sp>
      <p:sp>
        <p:nvSpPr>
          <p:cNvPr id="5" name="Slide Number Placeholder 4">
            <a:extLst>
              <a:ext uri="{FF2B5EF4-FFF2-40B4-BE49-F238E27FC236}">
                <a16:creationId xmlns:a16="http://schemas.microsoft.com/office/drawing/2014/main" id="{8B88D96E-E7BE-8794-E5DC-975B3B9E68FB}"/>
              </a:ext>
            </a:extLst>
          </p:cNvPr>
          <p:cNvSpPr>
            <a:spLocks noGrp="1"/>
          </p:cNvSpPr>
          <p:nvPr>
            <p:ph type="sldNum" sz="quarter" idx="18"/>
          </p:nvPr>
        </p:nvSpPr>
        <p:spPr/>
        <p:txBody>
          <a:bodyPr/>
          <a:lstStyle/>
          <a:p>
            <a:fld id="{E917DE0E-AFB1-41FD-BC35-27DB61CA125F}" type="slidenum">
              <a:rPr lang="en-AU" smtClean="0">
                <a:latin typeface="Cambria" panose="02040503050406030204" pitchFamily="18" charset="0"/>
              </a:rPr>
              <a:pPr/>
              <a:t>7</a:t>
            </a:fld>
            <a:endParaRPr lang="en-AU" dirty="0">
              <a:latin typeface="Cambria" panose="02040503050406030204" pitchFamily="18" charset="0"/>
            </a:endParaRPr>
          </a:p>
        </p:txBody>
      </p:sp>
      <p:sp>
        <p:nvSpPr>
          <p:cNvPr id="10" name="TextBox 9">
            <a:extLst>
              <a:ext uri="{FF2B5EF4-FFF2-40B4-BE49-F238E27FC236}">
                <a16:creationId xmlns:a16="http://schemas.microsoft.com/office/drawing/2014/main" id="{0696A01B-F2ED-1FD6-F2D1-E9E7C26E80D3}"/>
              </a:ext>
            </a:extLst>
          </p:cNvPr>
          <p:cNvSpPr txBox="1"/>
          <p:nvPr/>
        </p:nvSpPr>
        <p:spPr>
          <a:xfrm>
            <a:off x="105568" y="485260"/>
            <a:ext cx="7490768" cy="646331"/>
          </a:xfrm>
          <a:prstGeom prst="rect">
            <a:avLst/>
          </a:prstGeom>
          <a:noFill/>
        </p:spPr>
        <p:txBody>
          <a:bodyPr wrap="square" rtlCol="0">
            <a:spAutoFit/>
          </a:bodyPr>
          <a:lstStyle/>
          <a:p>
            <a:r>
              <a:rPr lang="en-US" dirty="0">
                <a:latin typeface="Cambria" panose="02040503050406030204" pitchFamily="18" charset="0"/>
                <a:cs typeface="Arial" panose="020B0604020202020204" pitchFamily="34" charset="0"/>
              </a:rPr>
              <a:t>Hi1a decreases (1) myelin damage in the white matter,  (2) cell infiltration, and (3) glial cells activation</a:t>
            </a:r>
          </a:p>
        </p:txBody>
      </p:sp>
      <p:pic>
        <p:nvPicPr>
          <p:cNvPr id="2" name="Picture 1">
            <a:extLst>
              <a:ext uri="{FF2B5EF4-FFF2-40B4-BE49-F238E27FC236}">
                <a16:creationId xmlns:a16="http://schemas.microsoft.com/office/drawing/2014/main" id="{3BF91E66-9F26-2DB3-FE45-EF9C02795C6F}"/>
              </a:ext>
            </a:extLst>
          </p:cNvPr>
          <p:cNvPicPr>
            <a:picLocks noChangeAspect="1"/>
          </p:cNvPicPr>
          <p:nvPr/>
        </p:nvPicPr>
        <p:blipFill>
          <a:blip r:embed="rId2"/>
          <a:stretch>
            <a:fillRect/>
          </a:stretch>
        </p:blipFill>
        <p:spPr>
          <a:xfrm>
            <a:off x="7701477" y="87109"/>
            <a:ext cx="1007083" cy="1007083"/>
          </a:xfrm>
          <a:prstGeom prst="rect">
            <a:avLst/>
          </a:prstGeom>
        </p:spPr>
      </p:pic>
      <p:pic>
        <p:nvPicPr>
          <p:cNvPr id="22" name="Picture 21" descr="A picture containing chart&#10;&#10;Description automatically generated">
            <a:extLst>
              <a:ext uri="{FF2B5EF4-FFF2-40B4-BE49-F238E27FC236}">
                <a16:creationId xmlns:a16="http://schemas.microsoft.com/office/drawing/2014/main" id="{F3EFAF2D-9915-188C-EC3A-A78560A82AD6}"/>
              </a:ext>
            </a:extLst>
          </p:cNvPr>
          <p:cNvPicPr>
            <a:picLocks/>
          </p:cNvPicPr>
          <p:nvPr/>
        </p:nvPicPr>
        <p:blipFill rotWithShape="1">
          <a:blip r:embed="rId3" cstate="screen">
            <a:extLst>
              <a:ext uri="{28A0092B-C50C-407E-A947-70E740481C1C}">
                <a14:useLocalDpi xmlns:a14="http://schemas.microsoft.com/office/drawing/2010/main"/>
              </a:ext>
            </a:extLst>
          </a:blip>
          <a:srcRect/>
          <a:stretch/>
        </p:blipFill>
        <p:spPr bwMode="auto">
          <a:xfrm>
            <a:off x="105568" y="1267850"/>
            <a:ext cx="5258519" cy="2744059"/>
          </a:xfrm>
          <a:prstGeom prst="rect">
            <a:avLst/>
          </a:prstGeom>
          <a:noFill/>
          <a:ln>
            <a:noFill/>
          </a:ln>
        </p:spPr>
      </p:pic>
      <p:pic>
        <p:nvPicPr>
          <p:cNvPr id="4" name="Picture 3">
            <a:extLst>
              <a:ext uri="{FF2B5EF4-FFF2-40B4-BE49-F238E27FC236}">
                <a16:creationId xmlns:a16="http://schemas.microsoft.com/office/drawing/2014/main" id="{C384D249-6527-89A5-FBF2-769DA21B8B00}"/>
              </a:ext>
            </a:extLst>
          </p:cNvPr>
          <p:cNvPicPr>
            <a:picLocks noChangeAspect="1"/>
          </p:cNvPicPr>
          <p:nvPr/>
        </p:nvPicPr>
        <p:blipFill>
          <a:blip r:embed="rId4"/>
          <a:stretch>
            <a:fillRect/>
          </a:stretch>
        </p:blipFill>
        <p:spPr>
          <a:xfrm>
            <a:off x="5535949" y="1563637"/>
            <a:ext cx="1617409" cy="2099082"/>
          </a:xfrm>
          <a:prstGeom prst="rect">
            <a:avLst/>
          </a:prstGeom>
        </p:spPr>
      </p:pic>
      <p:pic>
        <p:nvPicPr>
          <p:cNvPr id="7" name="Picture 6">
            <a:extLst>
              <a:ext uri="{FF2B5EF4-FFF2-40B4-BE49-F238E27FC236}">
                <a16:creationId xmlns:a16="http://schemas.microsoft.com/office/drawing/2014/main" id="{CAC7151B-27AA-9F61-5EA7-479327B13FC6}"/>
              </a:ext>
            </a:extLst>
          </p:cNvPr>
          <p:cNvPicPr>
            <a:picLocks noChangeAspect="1"/>
          </p:cNvPicPr>
          <p:nvPr/>
        </p:nvPicPr>
        <p:blipFill>
          <a:blip r:embed="rId5"/>
          <a:stretch>
            <a:fillRect/>
          </a:stretch>
        </p:blipFill>
        <p:spPr>
          <a:xfrm>
            <a:off x="7328393" y="1563637"/>
            <a:ext cx="1753253" cy="2376264"/>
          </a:xfrm>
          <a:prstGeom prst="rect">
            <a:avLst/>
          </a:prstGeom>
        </p:spPr>
      </p:pic>
    </p:spTree>
    <p:extLst>
      <p:ext uri="{BB962C8B-B14F-4D97-AF65-F5344CB8AC3E}">
        <p14:creationId xmlns:p14="http://schemas.microsoft.com/office/powerpoint/2010/main" val="394078981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a:extLst>
              <a:ext uri="{FF2B5EF4-FFF2-40B4-BE49-F238E27FC236}">
                <a16:creationId xmlns:a16="http://schemas.microsoft.com/office/drawing/2014/main" id="{C0988E07-7B95-B6D6-710F-1BDCECA6D28E}"/>
              </a:ext>
            </a:extLst>
          </p:cNvPr>
          <p:cNvSpPr txBox="1"/>
          <p:nvPr/>
        </p:nvSpPr>
        <p:spPr>
          <a:xfrm rot="16200000">
            <a:off x="-232814" y="1925748"/>
            <a:ext cx="946093" cy="265457"/>
          </a:xfrm>
          <a:prstGeom prst="rect">
            <a:avLst/>
          </a:prstGeom>
          <a:noFill/>
        </p:spPr>
        <p:txBody>
          <a:bodyPr wrap="none" rtlCol="0">
            <a:spAutoFit/>
          </a:bodyPr>
          <a:lstStyle/>
          <a:p>
            <a:r>
              <a:rPr lang="en-US" sz="1125" b="1" dirty="0">
                <a:solidFill>
                  <a:srgbClr val="00B050"/>
                </a:solidFill>
                <a:latin typeface="Cambria" panose="02040503050406030204" pitchFamily="18" charset="0"/>
              </a:rPr>
              <a:t>GFAP/</a:t>
            </a:r>
            <a:r>
              <a:rPr lang="en-US" sz="1125" b="1" dirty="0">
                <a:solidFill>
                  <a:srgbClr val="0000FF"/>
                </a:solidFill>
                <a:latin typeface="Cambria" panose="02040503050406030204" pitchFamily="18" charset="0"/>
              </a:rPr>
              <a:t>DAPI</a:t>
            </a:r>
          </a:p>
        </p:txBody>
      </p:sp>
      <p:sp>
        <p:nvSpPr>
          <p:cNvPr id="14" name="TextBox 13">
            <a:extLst>
              <a:ext uri="{FF2B5EF4-FFF2-40B4-BE49-F238E27FC236}">
                <a16:creationId xmlns:a16="http://schemas.microsoft.com/office/drawing/2014/main" id="{885EBD55-D5AD-7A91-DC77-E440A8F38E05}"/>
              </a:ext>
            </a:extLst>
          </p:cNvPr>
          <p:cNvSpPr txBox="1"/>
          <p:nvPr/>
        </p:nvSpPr>
        <p:spPr>
          <a:xfrm>
            <a:off x="2740115" y="1337221"/>
            <a:ext cx="548548" cy="248209"/>
          </a:xfrm>
          <a:prstGeom prst="rect">
            <a:avLst/>
          </a:prstGeom>
          <a:noFill/>
        </p:spPr>
        <p:txBody>
          <a:bodyPr wrap="none" rtlCol="0">
            <a:spAutoFit/>
          </a:bodyPr>
          <a:lstStyle/>
          <a:p>
            <a:r>
              <a:rPr lang="en-US" sz="1013" dirty="0">
                <a:solidFill>
                  <a:schemeClr val="bg1"/>
                </a:solidFill>
                <a:latin typeface="Cambria" panose="02040503050406030204" pitchFamily="18" charset="0"/>
              </a:rPr>
              <a:t>NAIVE</a:t>
            </a:r>
          </a:p>
        </p:txBody>
      </p:sp>
      <p:sp>
        <p:nvSpPr>
          <p:cNvPr id="15" name="TextBox 14">
            <a:extLst>
              <a:ext uri="{FF2B5EF4-FFF2-40B4-BE49-F238E27FC236}">
                <a16:creationId xmlns:a16="http://schemas.microsoft.com/office/drawing/2014/main" id="{4690C5A4-9007-9C73-DA74-0F2BEB6C5483}"/>
              </a:ext>
            </a:extLst>
          </p:cNvPr>
          <p:cNvSpPr txBox="1"/>
          <p:nvPr/>
        </p:nvSpPr>
        <p:spPr>
          <a:xfrm>
            <a:off x="6123574" y="1337221"/>
            <a:ext cx="742511" cy="248209"/>
          </a:xfrm>
          <a:prstGeom prst="rect">
            <a:avLst/>
          </a:prstGeom>
          <a:noFill/>
        </p:spPr>
        <p:txBody>
          <a:bodyPr wrap="none" rtlCol="0">
            <a:spAutoFit/>
          </a:bodyPr>
          <a:lstStyle/>
          <a:p>
            <a:r>
              <a:rPr lang="en-US" sz="1013" dirty="0">
                <a:solidFill>
                  <a:schemeClr val="bg1"/>
                </a:solidFill>
                <a:latin typeface="Cambria" panose="02040503050406030204" pitchFamily="18" charset="0"/>
              </a:rPr>
              <a:t>EAE-HI1A</a:t>
            </a:r>
          </a:p>
        </p:txBody>
      </p:sp>
      <p:sp>
        <p:nvSpPr>
          <p:cNvPr id="16" name="TextBox 15">
            <a:extLst>
              <a:ext uri="{FF2B5EF4-FFF2-40B4-BE49-F238E27FC236}">
                <a16:creationId xmlns:a16="http://schemas.microsoft.com/office/drawing/2014/main" id="{3581EC4B-A0DF-A1C8-8F90-E43CD106001B}"/>
              </a:ext>
            </a:extLst>
          </p:cNvPr>
          <p:cNvSpPr txBox="1"/>
          <p:nvPr/>
        </p:nvSpPr>
        <p:spPr>
          <a:xfrm>
            <a:off x="4356245" y="1337221"/>
            <a:ext cx="676788" cy="248209"/>
          </a:xfrm>
          <a:prstGeom prst="rect">
            <a:avLst/>
          </a:prstGeom>
          <a:noFill/>
        </p:spPr>
        <p:txBody>
          <a:bodyPr wrap="none" rtlCol="0">
            <a:spAutoFit/>
          </a:bodyPr>
          <a:lstStyle/>
          <a:p>
            <a:r>
              <a:rPr lang="en-US" sz="1013" dirty="0">
                <a:solidFill>
                  <a:schemeClr val="bg1"/>
                </a:solidFill>
                <a:latin typeface="Cambria" panose="02040503050406030204" pitchFamily="18" charset="0"/>
              </a:rPr>
              <a:t>EAE-PBS</a:t>
            </a:r>
          </a:p>
        </p:txBody>
      </p:sp>
      <p:pic>
        <p:nvPicPr>
          <p:cNvPr id="27" name="Picture 26">
            <a:extLst>
              <a:ext uri="{FF2B5EF4-FFF2-40B4-BE49-F238E27FC236}">
                <a16:creationId xmlns:a16="http://schemas.microsoft.com/office/drawing/2014/main" id="{994C8B4D-332D-FB21-EC96-F1731BB75CCC}"/>
              </a:ext>
            </a:extLst>
          </p:cNvPr>
          <p:cNvPicPr>
            <a:picLocks noChangeAspect="1"/>
          </p:cNvPicPr>
          <p:nvPr/>
        </p:nvPicPr>
        <p:blipFill>
          <a:blip r:embed="rId3"/>
          <a:stretch>
            <a:fillRect/>
          </a:stretch>
        </p:blipFill>
        <p:spPr>
          <a:xfrm>
            <a:off x="7958831" y="182612"/>
            <a:ext cx="873323" cy="873323"/>
          </a:xfrm>
          <a:prstGeom prst="rect">
            <a:avLst/>
          </a:prstGeom>
        </p:spPr>
      </p:pic>
      <p:grpSp>
        <p:nvGrpSpPr>
          <p:cNvPr id="11" name="Group 10">
            <a:extLst>
              <a:ext uri="{FF2B5EF4-FFF2-40B4-BE49-F238E27FC236}">
                <a16:creationId xmlns:a16="http://schemas.microsoft.com/office/drawing/2014/main" id="{92CD0A76-9E46-6544-3EF0-CA857C2502DD}"/>
              </a:ext>
            </a:extLst>
          </p:cNvPr>
          <p:cNvGrpSpPr/>
          <p:nvPr/>
        </p:nvGrpSpPr>
        <p:grpSpPr>
          <a:xfrm>
            <a:off x="107503" y="1098832"/>
            <a:ext cx="5960323" cy="3513395"/>
            <a:chOff x="-214130" y="-2622157"/>
            <a:chExt cx="13375740" cy="8802236"/>
          </a:xfrm>
        </p:grpSpPr>
        <p:sp>
          <p:nvSpPr>
            <p:cNvPr id="12" name="Rectangle 11">
              <a:extLst>
                <a:ext uri="{FF2B5EF4-FFF2-40B4-BE49-F238E27FC236}">
                  <a16:creationId xmlns:a16="http://schemas.microsoft.com/office/drawing/2014/main" id="{EAE3011E-EAC1-9EFC-091E-88E44737D745}"/>
                </a:ext>
              </a:extLst>
            </p:cNvPr>
            <p:cNvSpPr/>
            <p:nvPr/>
          </p:nvSpPr>
          <p:spPr>
            <a:xfrm>
              <a:off x="348947" y="2002217"/>
              <a:ext cx="11843053" cy="4177862"/>
            </a:xfrm>
            <a:prstGeom prst="rect">
              <a:avLst/>
            </a:prstGeom>
            <a:solidFill>
              <a:sysClr val="windowText" lastClr="000000"/>
            </a:solidFill>
            <a:ln w="12700" cap="flat" cmpd="sng" algn="ctr">
              <a:noFill/>
              <a:prstDash val="solid"/>
              <a:miter lim="800000"/>
            </a:ln>
            <a:effectLst/>
          </p:spPr>
          <p:txBody>
            <a:bodyPr rtlCol="0" anchor="ctr"/>
            <a:lstStyle/>
            <a:p>
              <a:pPr algn="ctr" defTabSz="514350">
                <a:defRPr/>
              </a:pPr>
              <a:endParaRPr lang="en-US" sz="1013" kern="0" dirty="0">
                <a:solidFill>
                  <a:prstClr val="white"/>
                </a:solidFill>
                <a:latin typeface="Cambria" panose="02040503050406030204" pitchFamily="18" charset="0"/>
              </a:endParaRPr>
            </a:p>
          </p:txBody>
        </p:sp>
        <p:sp>
          <p:nvSpPr>
            <p:cNvPr id="13" name="TextBox 12">
              <a:extLst>
                <a:ext uri="{FF2B5EF4-FFF2-40B4-BE49-F238E27FC236}">
                  <a16:creationId xmlns:a16="http://schemas.microsoft.com/office/drawing/2014/main" id="{79DFD016-CB2D-3A7A-3EB9-FDB0DD5CD1E4}"/>
                </a:ext>
              </a:extLst>
            </p:cNvPr>
            <p:cNvSpPr txBox="1"/>
            <p:nvPr/>
          </p:nvSpPr>
          <p:spPr>
            <a:xfrm rot="16200000">
              <a:off x="-1538483" y="3326568"/>
              <a:ext cx="3205719" cy="557013"/>
            </a:xfrm>
            <a:prstGeom prst="rect">
              <a:avLst/>
            </a:prstGeom>
            <a:noFill/>
          </p:spPr>
          <p:txBody>
            <a:bodyPr wrap="square" rtlCol="0">
              <a:spAutoFit/>
            </a:bodyPr>
            <a:lstStyle/>
            <a:p>
              <a:r>
                <a:rPr lang="en-US" sz="1013" dirty="0">
                  <a:solidFill>
                    <a:srgbClr val="0070C0"/>
                  </a:solidFill>
                  <a:latin typeface="Cambria" panose="02040503050406030204" pitchFamily="18" charset="0"/>
                </a:rPr>
                <a:t>DAPI/</a:t>
              </a:r>
              <a:r>
                <a:rPr lang="en-US" sz="1013" dirty="0">
                  <a:solidFill>
                    <a:srgbClr val="FF0000"/>
                  </a:solidFill>
                  <a:latin typeface="Cambria" panose="02040503050406030204" pitchFamily="18" charset="0"/>
                </a:rPr>
                <a:t>NEUN/</a:t>
              </a:r>
              <a:r>
                <a:rPr lang="en-US" sz="1013" dirty="0">
                  <a:solidFill>
                    <a:srgbClr val="00B050"/>
                  </a:solidFill>
                  <a:latin typeface="Cambria" panose="02040503050406030204" pitchFamily="18" charset="0"/>
                </a:rPr>
                <a:t>SMI32</a:t>
              </a:r>
              <a:endParaRPr lang="en-US" sz="1013" dirty="0">
                <a:solidFill>
                  <a:prstClr val="black"/>
                </a:solidFill>
                <a:latin typeface="Cambria" panose="02040503050406030204" pitchFamily="18" charset="0"/>
              </a:endParaRPr>
            </a:p>
          </p:txBody>
        </p:sp>
        <p:pic>
          <p:nvPicPr>
            <p:cNvPr id="18" name="Picture 17" descr="A colorful nebula in space&#10;&#10;Description automatically generated with low confidence">
              <a:extLst>
                <a:ext uri="{FF2B5EF4-FFF2-40B4-BE49-F238E27FC236}">
                  <a16:creationId xmlns:a16="http://schemas.microsoft.com/office/drawing/2014/main" id="{765EDDFB-FF53-FF04-84F0-30104D5DC0A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497063">
              <a:off x="4512517" y="2830148"/>
              <a:ext cx="3707596" cy="2990968"/>
            </a:xfrm>
            <a:prstGeom prst="rect">
              <a:avLst/>
            </a:prstGeom>
          </p:spPr>
        </p:pic>
        <p:pic>
          <p:nvPicPr>
            <p:cNvPr id="19" name="Picture 18" descr="A picture containing star, dark, night sky&#10;&#10;Description automatically generated">
              <a:extLst>
                <a:ext uri="{FF2B5EF4-FFF2-40B4-BE49-F238E27FC236}">
                  <a16:creationId xmlns:a16="http://schemas.microsoft.com/office/drawing/2014/main" id="{E3209FFB-2D67-6718-F32C-6D923A40C1C8}"/>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rot="21053277">
              <a:off x="8247829" y="2766786"/>
              <a:ext cx="3700918" cy="2832873"/>
            </a:xfrm>
            <a:prstGeom prst="rect">
              <a:avLst/>
            </a:prstGeom>
          </p:spPr>
        </p:pic>
        <p:pic>
          <p:nvPicPr>
            <p:cNvPr id="20" name="Picture 19" descr="A picture containing green, sign, light, dark&#10;&#10;Description automatically generated">
              <a:extLst>
                <a:ext uri="{FF2B5EF4-FFF2-40B4-BE49-F238E27FC236}">
                  <a16:creationId xmlns:a16="http://schemas.microsoft.com/office/drawing/2014/main" id="{8182C016-9084-6780-E724-C2C3228E7E27}"/>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rot="286910">
              <a:off x="693109" y="3019011"/>
              <a:ext cx="3493952" cy="2442562"/>
            </a:xfrm>
            <a:prstGeom prst="rect">
              <a:avLst/>
            </a:prstGeom>
          </p:spPr>
        </p:pic>
        <p:sp>
          <p:nvSpPr>
            <p:cNvPr id="21" name="TextBox 20">
              <a:extLst>
                <a:ext uri="{FF2B5EF4-FFF2-40B4-BE49-F238E27FC236}">
                  <a16:creationId xmlns:a16="http://schemas.microsoft.com/office/drawing/2014/main" id="{4E5F4A30-A6AB-5499-ACDF-F59E26FC4012}"/>
                </a:ext>
              </a:extLst>
            </p:cNvPr>
            <p:cNvSpPr txBox="1"/>
            <p:nvPr/>
          </p:nvSpPr>
          <p:spPr>
            <a:xfrm>
              <a:off x="8013773" y="-2622157"/>
              <a:ext cx="5147837" cy="771085"/>
            </a:xfrm>
            <a:prstGeom prst="rect">
              <a:avLst/>
            </a:prstGeom>
            <a:noFill/>
          </p:spPr>
          <p:txBody>
            <a:bodyPr wrap="square" rtlCol="0">
              <a:spAutoFit/>
            </a:bodyPr>
            <a:lstStyle/>
            <a:p>
              <a:r>
                <a:rPr lang="en-US" sz="1400" b="1" dirty="0">
                  <a:latin typeface="Cambria" panose="02040503050406030204" pitchFamily="18" charset="0"/>
                  <a:cs typeface="Arial" panose="020B0604020202020204" pitchFamily="34" charset="0"/>
                </a:rPr>
                <a:t>HI1a (50 ug/kg)</a:t>
              </a:r>
            </a:p>
          </p:txBody>
        </p:sp>
        <p:sp>
          <p:nvSpPr>
            <p:cNvPr id="22" name="TextBox 21">
              <a:extLst>
                <a:ext uri="{FF2B5EF4-FFF2-40B4-BE49-F238E27FC236}">
                  <a16:creationId xmlns:a16="http://schemas.microsoft.com/office/drawing/2014/main" id="{A7FCF87B-F535-82FA-AE2B-D1B81BDFB1AD}"/>
                </a:ext>
              </a:extLst>
            </p:cNvPr>
            <p:cNvSpPr txBox="1"/>
            <p:nvPr/>
          </p:nvSpPr>
          <p:spPr>
            <a:xfrm>
              <a:off x="1620915" y="-2584164"/>
              <a:ext cx="2143764" cy="771085"/>
            </a:xfrm>
            <a:prstGeom prst="rect">
              <a:avLst/>
            </a:prstGeom>
            <a:noFill/>
          </p:spPr>
          <p:txBody>
            <a:bodyPr wrap="square" rtlCol="0">
              <a:spAutoFit/>
            </a:bodyPr>
            <a:lstStyle/>
            <a:p>
              <a:r>
                <a:rPr lang="en-US" sz="1400" b="1" dirty="0">
                  <a:latin typeface="Cambria" panose="02040503050406030204" pitchFamily="18" charset="0"/>
                  <a:cs typeface="Arial" panose="020B0604020202020204" pitchFamily="34" charset="0"/>
                </a:rPr>
                <a:t>Naive</a:t>
              </a:r>
            </a:p>
          </p:txBody>
        </p:sp>
        <p:sp>
          <p:nvSpPr>
            <p:cNvPr id="23" name="TextBox 22">
              <a:extLst>
                <a:ext uri="{FF2B5EF4-FFF2-40B4-BE49-F238E27FC236}">
                  <a16:creationId xmlns:a16="http://schemas.microsoft.com/office/drawing/2014/main" id="{131FD4AB-919E-8023-FDDB-6BB58E00A301}"/>
                </a:ext>
              </a:extLst>
            </p:cNvPr>
            <p:cNvSpPr txBox="1"/>
            <p:nvPr/>
          </p:nvSpPr>
          <p:spPr>
            <a:xfrm>
              <a:off x="5042713" y="-2584166"/>
              <a:ext cx="3493164" cy="771085"/>
            </a:xfrm>
            <a:prstGeom prst="rect">
              <a:avLst/>
            </a:prstGeom>
            <a:noFill/>
          </p:spPr>
          <p:txBody>
            <a:bodyPr wrap="square" rtlCol="0">
              <a:spAutoFit/>
            </a:bodyPr>
            <a:lstStyle/>
            <a:p>
              <a:r>
                <a:rPr lang="en-US" sz="1400" b="1" dirty="0">
                  <a:latin typeface="Cambria" panose="02040503050406030204" pitchFamily="18" charset="0"/>
                  <a:cs typeface="Arial" panose="020B0604020202020204" pitchFamily="34" charset="0"/>
                </a:rPr>
                <a:t>EAE + PBS</a:t>
              </a:r>
            </a:p>
          </p:txBody>
        </p:sp>
      </p:grpSp>
      <p:pic>
        <p:nvPicPr>
          <p:cNvPr id="26" name="Picture 25">
            <a:extLst>
              <a:ext uri="{FF2B5EF4-FFF2-40B4-BE49-F238E27FC236}">
                <a16:creationId xmlns:a16="http://schemas.microsoft.com/office/drawing/2014/main" id="{865935A7-7861-11AE-D274-91C921030DB8}"/>
              </a:ext>
            </a:extLst>
          </p:cNvPr>
          <p:cNvPicPr>
            <a:picLocks noChangeAspect="1"/>
          </p:cNvPicPr>
          <p:nvPr/>
        </p:nvPicPr>
        <p:blipFill>
          <a:blip r:embed="rId7">
            <a:extLst>
              <a:ext uri="{BEBA8EAE-BF5A-486C-A8C5-ECC9F3942E4B}">
                <a14:imgProps xmlns:a14="http://schemas.microsoft.com/office/drawing/2010/main">
                  <a14:imgLayer r:embed="rId8">
                    <a14:imgEffect>
                      <a14:brightnessContrast contrast="-40000"/>
                    </a14:imgEffect>
                  </a14:imgLayer>
                </a14:imgProps>
              </a:ext>
            </a:extLst>
          </a:blip>
          <a:stretch>
            <a:fillRect/>
          </a:stretch>
        </p:blipFill>
        <p:spPr>
          <a:xfrm rot="5400000">
            <a:off x="595925" y="1221465"/>
            <a:ext cx="1228093" cy="1674021"/>
          </a:xfrm>
          <a:prstGeom prst="rect">
            <a:avLst/>
          </a:prstGeom>
        </p:spPr>
      </p:pic>
      <p:pic>
        <p:nvPicPr>
          <p:cNvPr id="28" name="Picture 27">
            <a:extLst>
              <a:ext uri="{FF2B5EF4-FFF2-40B4-BE49-F238E27FC236}">
                <a16:creationId xmlns:a16="http://schemas.microsoft.com/office/drawing/2014/main" id="{D9A31D1C-8497-6384-5BA5-EC52110D0031}"/>
              </a:ext>
            </a:extLst>
          </p:cNvPr>
          <p:cNvPicPr>
            <a:picLocks noChangeAspect="1"/>
          </p:cNvPicPr>
          <p:nvPr/>
        </p:nvPicPr>
        <p:blipFill rotWithShape="1">
          <a:blip r:embed="rId9">
            <a:extLst>
              <a:ext uri="{BEBA8EAE-BF5A-486C-A8C5-ECC9F3942E4B}">
                <a14:imgProps xmlns:a14="http://schemas.microsoft.com/office/drawing/2010/main">
                  <a14:imgLayer r:embed="rId10">
                    <a14:imgEffect>
                      <a14:brightnessContrast contrast="-40000"/>
                    </a14:imgEffect>
                  </a14:imgLayer>
                </a14:imgProps>
              </a:ext>
            </a:extLst>
          </a:blip>
          <a:srcRect r="3312"/>
          <a:stretch/>
        </p:blipFill>
        <p:spPr>
          <a:xfrm>
            <a:off x="3836879" y="1449203"/>
            <a:ext cx="1674020" cy="1228092"/>
          </a:xfrm>
          <a:prstGeom prst="rect">
            <a:avLst/>
          </a:prstGeom>
        </p:spPr>
      </p:pic>
      <p:pic>
        <p:nvPicPr>
          <p:cNvPr id="29" name="Picture 28">
            <a:extLst>
              <a:ext uri="{FF2B5EF4-FFF2-40B4-BE49-F238E27FC236}">
                <a16:creationId xmlns:a16="http://schemas.microsoft.com/office/drawing/2014/main" id="{957C5EB8-05C8-D94D-3F30-31C6FDAC45E6}"/>
              </a:ext>
            </a:extLst>
          </p:cNvPr>
          <p:cNvPicPr>
            <a:picLocks noChangeAspect="1"/>
          </p:cNvPicPr>
          <p:nvPr/>
        </p:nvPicPr>
        <p:blipFill rotWithShape="1">
          <a:blip r:embed="rId11">
            <a:extLst>
              <a:ext uri="{BEBA8EAE-BF5A-486C-A8C5-ECC9F3942E4B}">
                <a14:imgProps xmlns:a14="http://schemas.microsoft.com/office/drawing/2010/main">
                  <a14:imgLayer r:embed="rId12">
                    <a14:imgEffect>
                      <a14:brightnessContrast contrast="-40000"/>
                    </a14:imgEffect>
                  </a14:imgLayer>
                </a14:imgProps>
              </a:ext>
            </a:extLst>
          </a:blip>
          <a:srcRect l="3948"/>
          <a:stretch/>
        </p:blipFill>
        <p:spPr>
          <a:xfrm>
            <a:off x="2099894" y="1448085"/>
            <a:ext cx="1674020" cy="1228091"/>
          </a:xfrm>
          <a:prstGeom prst="rect">
            <a:avLst/>
          </a:prstGeom>
        </p:spPr>
      </p:pic>
      <p:pic>
        <p:nvPicPr>
          <p:cNvPr id="2" name="Picture 1">
            <a:extLst>
              <a:ext uri="{FF2B5EF4-FFF2-40B4-BE49-F238E27FC236}">
                <a16:creationId xmlns:a16="http://schemas.microsoft.com/office/drawing/2014/main" id="{140CF045-480F-01CF-9C01-3B3B2E990B23}"/>
              </a:ext>
            </a:extLst>
          </p:cNvPr>
          <p:cNvPicPr>
            <a:picLocks noChangeAspect="1"/>
          </p:cNvPicPr>
          <p:nvPr/>
        </p:nvPicPr>
        <p:blipFill>
          <a:blip r:embed="rId13"/>
          <a:stretch>
            <a:fillRect/>
          </a:stretch>
        </p:blipFill>
        <p:spPr>
          <a:xfrm>
            <a:off x="6130244" y="1331883"/>
            <a:ext cx="1945265" cy="2779827"/>
          </a:xfrm>
          <a:prstGeom prst="rect">
            <a:avLst/>
          </a:prstGeom>
        </p:spPr>
      </p:pic>
      <p:sp>
        <p:nvSpPr>
          <p:cNvPr id="24" name="Title 2">
            <a:extLst>
              <a:ext uri="{FF2B5EF4-FFF2-40B4-BE49-F238E27FC236}">
                <a16:creationId xmlns:a16="http://schemas.microsoft.com/office/drawing/2014/main" id="{9870AA2A-90B0-091A-C465-DE8571D891FF}"/>
              </a:ext>
            </a:extLst>
          </p:cNvPr>
          <p:cNvSpPr>
            <a:spLocks noGrp="1"/>
          </p:cNvSpPr>
          <p:nvPr>
            <p:ph type="title"/>
          </p:nvPr>
        </p:nvSpPr>
        <p:spPr>
          <a:xfrm>
            <a:off x="94324" y="195249"/>
            <a:ext cx="6458876" cy="263844"/>
          </a:xfrm>
        </p:spPr>
        <p:txBody>
          <a:bodyPr>
            <a:noAutofit/>
          </a:bodyPr>
          <a:lstStyle/>
          <a:p>
            <a:pPr algn="l"/>
            <a:r>
              <a:rPr lang="en-US" sz="2200" b="1" dirty="0">
                <a:latin typeface="Cambria" panose="02040503050406030204" pitchFamily="18" charset="0"/>
              </a:rPr>
              <a:t>What does Hi1a do to the hallmarks of  EAE/MS?</a:t>
            </a:r>
          </a:p>
        </p:txBody>
      </p:sp>
      <p:sp>
        <p:nvSpPr>
          <p:cNvPr id="25" name="TextBox 24">
            <a:extLst>
              <a:ext uri="{FF2B5EF4-FFF2-40B4-BE49-F238E27FC236}">
                <a16:creationId xmlns:a16="http://schemas.microsoft.com/office/drawing/2014/main" id="{DC8C5E28-9549-0ED2-795E-EA69C39B6636}"/>
              </a:ext>
            </a:extLst>
          </p:cNvPr>
          <p:cNvSpPr txBox="1"/>
          <p:nvPr/>
        </p:nvSpPr>
        <p:spPr>
          <a:xfrm>
            <a:off x="105568" y="485260"/>
            <a:ext cx="7490768" cy="646331"/>
          </a:xfrm>
          <a:prstGeom prst="rect">
            <a:avLst/>
          </a:prstGeom>
          <a:noFill/>
        </p:spPr>
        <p:txBody>
          <a:bodyPr wrap="square" rtlCol="0">
            <a:spAutoFit/>
          </a:bodyPr>
          <a:lstStyle/>
          <a:p>
            <a:r>
              <a:rPr lang="en-US" dirty="0">
                <a:latin typeface="Cambria" panose="02040503050406030204" pitchFamily="18" charset="0"/>
                <a:cs typeface="Arial" panose="020B0604020202020204" pitchFamily="34" charset="0"/>
              </a:rPr>
              <a:t>Hi1a decreases (1) myelin damage in the white matter,  (2) cell infiltration, and (3) glial cells activation</a:t>
            </a:r>
          </a:p>
        </p:txBody>
      </p:sp>
    </p:spTree>
    <p:extLst>
      <p:ext uri="{BB962C8B-B14F-4D97-AF65-F5344CB8AC3E}">
        <p14:creationId xmlns:p14="http://schemas.microsoft.com/office/powerpoint/2010/main" val="138139392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885EBD55-D5AD-7A91-DC77-E440A8F38E05}"/>
              </a:ext>
            </a:extLst>
          </p:cNvPr>
          <p:cNvSpPr txBox="1"/>
          <p:nvPr/>
        </p:nvSpPr>
        <p:spPr>
          <a:xfrm>
            <a:off x="2740115" y="1337221"/>
            <a:ext cx="548548" cy="248209"/>
          </a:xfrm>
          <a:prstGeom prst="rect">
            <a:avLst/>
          </a:prstGeom>
          <a:noFill/>
        </p:spPr>
        <p:txBody>
          <a:bodyPr wrap="none" rtlCol="0">
            <a:spAutoFit/>
          </a:bodyPr>
          <a:lstStyle/>
          <a:p>
            <a:r>
              <a:rPr lang="en-US" sz="1013" dirty="0">
                <a:solidFill>
                  <a:schemeClr val="bg1"/>
                </a:solidFill>
                <a:latin typeface="Cambria" panose="02040503050406030204" pitchFamily="18" charset="0"/>
              </a:rPr>
              <a:t>NAIVE</a:t>
            </a:r>
          </a:p>
        </p:txBody>
      </p:sp>
      <p:sp>
        <p:nvSpPr>
          <p:cNvPr id="15" name="TextBox 14">
            <a:extLst>
              <a:ext uri="{FF2B5EF4-FFF2-40B4-BE49-F238E27FC236}">
                <a16:creationId xmlns:a16="http://schemas.microsoft.com/office/drawing/2014/main" id="{4690C5A4-9007-9C73-DA74-0F2BEB6C5483}"/>
              </a:ext>
            </a:extLst>
          </p:cNvPr>
          <p:cNvSpPr txBox="1"/>
          <p:nvPr/>
        </p:nvSpPr>
        <p:spPr>
          <a:xfrm>
            <a:off x="6123574" y="1337221"/>
            <a:ext cx="742511" cy="248209"/>
          </a:xfrm>
          <a:prstGeom prst="rect">
            <a:avLst/>
          </a:prstGeom>
          <a:noFill/>
        </p:spPr>
        <p:txBody>
          <a:bodyPr wrap="none" rtlCol="0">
            <a:spAutoFit/>
          </a:bodyPr>
          <a:lstStyle/>
          <a:p>
            <a:r>
              <a:rPr lang="en-US" sz="1013" dirty="0">
                <a:solidFill>
                  <a:schemeClr val="bg1"/>
                </a:solidFill>
                <a:latin typeface="Cambria" panose="02040503050406030204" pitchFamily="18" charset="0"/>
              </a:rPr>
              <a:t>EAE-HI1A</a:t>
            </a:r>
          </a:p>
        </p:txBody>
      </p:sp>
      <p:sp>
        <p:nvSpPr>
          <p:cNvPr id="16" name="TextBox 15">
            <a:extLst>
              <a:ext uri="{FF2B5EF4-FFF2-40B4-BE49-F238E27FC236}">
                <a16:creationId xmlns:a16="http://schemas.microsoft.com/office/drawing/2014/main" id="{3581EC4B-A0DF-A1C8-8F90-E43CD106001B}"/>
              </a:ext>
            </a:extLst>
          </p:cNvPr>
          <p:cNvSpPr txBox="1"/>
          <p:nvPr/>
        </p:nvSpPr>
        <p:spPr>
          <a:xfrm>
            <a:off x="4356245" y="1337221"/>
            <a:ext cx="676788" cy="248209"/>
          </a:xfrm>
          <a:prstGeom prst="rect">
            <a:avLst/>
          </a:prstGeom>
          <a:noFill/>
        </p:spPr>
        <p:txBody>
          <a:bodyPr wrap="none" rtlCol="0">
            <a:spAutoFit/>
          </a:bodyPr>
          <a:lstStyle/>
          <a:p>
            <a:r>
              <a:rPr lang="en-US" sz="1013" dirty="0">
                <a:solidFill>
                  <a:schemeClr val="bg1"/>
                </a:solidFill>
                <a:latin typeface="Cambria" panose="02040503050406030204" pitchFamily="18" charset="0"/>
              </a:rPr>
              <a:t>EAE-PBS</a:t>
            </a:r>
          </a:p>
        </p:txBody>
      </p:sp>
      <p:sp>
        <p:nvSpPr>
          <p:cNvPr id="9" name="Title 2">
            <a:extLst>
              <a:ext uri="{FF2B5EF4-FFF2-40B4-BE49-F238E27FC236}">
                <a16:creationId xmlns:a16="http://schemas.microsoft.com/office/drawing/2014/main" id="{9277E4C6-0077-234B-EE89-375D5E97FDC1}"/>
              </a:ext>
            </a:extLst>
          </p:cNvPr>
          <p:cNvSpPr>
            <a:spLocks noGrp="1"/>
          </p:cNvSpPr>
          <p:nvPr>
            <p:ph type="title"/>
          </p:nvPr>
        </p:nvSpPr>
        <p:spPr>
          <a:xfrm>
            <a:off x="133636" y="172443"/>
            <a:ext cx="5078066" cy="263844"/>
          </a:xfrm>
        </p:spPr>
        <p:txBody>
          <a:bodyPr>
            <a:noAutofit/>
          </a:bodyPr>
          <a:lstStyle/>
          <a:p>
            <a:pPr algn="l"/>
            <a:r>
              <a:rPr lang="en-AU" sz="2200" b="1" dirty="0">
                <a:latin typeface="Cambria" panose="02040503050406030204" pitchFamily="18" charset="0"/>
              </a:rPr>
              <a:t>ASIC1a is present in active EAE lesions</a:t>
            </a:r>
            <a:endParaRPr lang="en-US" sz="2200" b="1" i="1" dirty="0">
              <a:latin typeface="Cambria" panose="02040503050406030204" pitchFamily="18" charset="0"/>
            </a:endParaRPr>
          </a:p>
        </p:txBody>
      </p:sp>
      <p:sp>
        <p:nvSpPr>
          <p:cNvPr id="10" name="TextBox 9">
            <a:extLst>
              <a:ext uri="{FF2B5EF4-FFF2-40B4-BE49-F238E27FC236}">
                <a16:creationId xmlns:a16="http://schemas.microsoft.com/office/drawing/2014/main" id="{735A1C75-5495-6212-9C92-59711C202AB2}"/>
              </a:ext>
            </a:extLst>
          </p:cNvPr>
          <p:cNvSpPr txBox="1"/>
          <p:nvPr/>
        </p:nvSpPr>
        <p:spPr>
          <a:xfrm>
            <a:off x="152923" y="534628"/>
            <a:ext cx="8667549" cy="400110"/>
          </a:xfrm>
          <a:prstGeom prst="rect">
            <a:avLst/>
          </a:prstGeom>
          <a:noFill/>
        </p:spPr>
        <p:txBody>
          <a:bodyPr wrap="square" rtlCol="0">
            <a:spAutoFit/>
          </a:bodyPr>
          <a:lstStyle/>
          <a:p>
            <a:r>
              <a:rPr lang="en-US" sz="2000" dirty="0">
                <a:latin typeface="Cambria" panose="02040503050406030204" pitchFamily="18" charset="0"/>
                <a:cs typeface="Arial" panose="020B0604020202020204" pitchFamily="34" charset="0"/>
              </a:rPr>
              <a:t>ASIC1a appeared to be expressed by glial cells in addition to neuronal cells</a:t>
            </a:r>
          </a:p>
        </p:txBody>
      </p:sp>
      <p:cxnSp>
        <p:nvCxnSpPr>
          <p:cNvPr id="25" name="Straight Connector 24">
            <a:extLst>
              <a:ext uri="{FF2B5EF4-FFF2-40B4-BE49-F238E27FC236}">
                <a16:creationId xmlns:a16="http://schemas.microsoft.com/office/drawing/2014/main" id="{4EABC818-8694-03FC-ED6B-5E990D254FB4}"/>
              </a:ext>
            </a:extLst>
          </p:cNvPr>
          <p:cNvCxnSpPr>
            <a:cxnSpLocks/>
          </p:cNvCxnSpPr>
          <p:nvPr/>
        </p:nvCxnSpPr>
        <p:spPr>
          <a:xfrm>
            <a:off x="5527481" y="2349135"/>
            <a:ext cx="295994"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F833F30E-C1F9-17F8-356E-A06D0597BC7E}"/>
              </a:ext>
            </a:extLst>
          </p:cNvPr>
          <p:cNvSpPr txBox="1"/>
          <p:nvPr/>
        </p:nvSpPr>
        <p:spPr>
          <a:xfrm>
            <a:off x="4695089" y="1272409"/>
            <a:ext cx="1242648" cy="253916"/>
          </a:xfrm>
          <a:prstGeom prst="rect">
            <a:avLst/>
          </a:prstGeom>
          <a:noFill/>
        </p:spPr>
        <p:txBody>
          <a:bodyPr wrap="none" rtlCol="0">
            <a:spAutoFit/>
          </a:bodyPr>
          <a:lstStyle/>
          <a:p>
            <a:r>
              <a:rPr lang="en-US" sz="1050" b="1" dirty="0">
                <a:solidFill>
                  <a:schemeClr val="bg1"/>
                </a:solidFill>
                <a:latin typeface="Cambria" panose="02040503050406030204" pitchFamily="18" charset="0"/>
              </a:rPr>
              <a:t>MERGED w/DAPI</a:t>
            </a:r>
          </a:p>
        </p:txBody>
      </p:sp>
      <p:sp>
        <p:nvSpPr>
          <p:cNvPr id="28" name="TextBox 27">
            <a:extLst>
              <a:ext uri="{FF2B5EF4-FFF2-40B4-BE49-F238E27FC236}">
                <a16:creationId xmlns:a16="http://schemas.microsoft.com/office/drawing/2014/main" id="{1019F668-8E0F-1BEF-E4E0-F83706C030A4}"/>
              </a:ext>
            </a:extLst>
          </p:cNvPr>
          <p:cNvSpPr txBox="1"/>
          <p:nvPr/>
        </p:nvSpPr>
        <p:spPr>
          <a:xfrm>
            <a:off x="3576054" y="1272410"/>
            <a:ext cx="516488" cy="253916"/>
          </a:xfrm>
          <a:prstGeom prst="rect">
            <a:avLst/>
          </a:prstGeom>
          <a:noFill/>
        </p:spPr>
        <p:txBody>
          <a:bodyPr wrap="none" rtlCol="0">
            <a:spAutoFit/>
          </a:bodyPr>
          <a:lstStyle/>
          <a:p>
            <a:r>
              <a:rPr lang="en-US" sz="1050" b="1" dirty="0">
                <a:solidFill>
                  <a:schemeClr val="bg1"/>
                </a:solidFill>
                <a:latin typeface="Cambria" panose="02040503050406030204" pitchFamily="18" charset="0"/>
              </a:rPr>
              <a:t>CD68</a:t>
            </a:r>
          </a:p>
        </p:txBody>
      </p:sp>
      <p:sp>
        <p:nvSpPr>
          <p:cNvPr id="29" name="TextBox 28">
            <a:extLst>
              <a:ext uri="{FF2B5EF4-FFF2-40B4-BE49-F238E27FC236}">
                <a16:creationId xmlns:a16="http://schemas.microsoft.com/office/drawing/2014/main" id="{6E2BD696-6692-556D-54A5-DAC84061B1EE}"/>
              </a:ext>
            </a:extLst>
          </p:cNvPr>
          <p:cNvSpPr txBox="1"/>
          <p:nvPr/>
        </p:nvSpPr>
        <p:spPr>
          <a:xfrm>
            <a:off x="2453300" y="1285582"/>
            <a:ext cx="470000" cy="253916"/>
          </a:xfrm>
          <a:prstGeom prst="rect">
            <a:avLst/>
          </a:prstGeom>
          <a:noFill/>
        </p:spPr>
        <p:txBody>
          <a:bodyPr wrap="none" rtlCol="0">
            <a:spAutoFit/>
          </a:bodyPr>
          <a:lstStyle/>
          <a:p>
            <a:r>
              <a:rPr lang="en-US" sz="1050" b="1" dirty="0">
                <a:solidFill>
                  <a:schemeClr val="bg1"/>
                </a:solidFill>
                <a:latin typeface="Cambria" panose="02040503050406030204" pitchFamily="18" charset="0"/>
              </a:rPr>
              <a:t>MBP</a:t>
            </a:r>
          </a:p>
        </p:txBody>
      </p:sp>
      <p:sp>
        <p:nvSpPr>
          <p:cNvPr id="30" name="TextBox 29">
            <a:extLst>
              <a:ext uri="{FF2B5EF4-FFF2-40B4-BE49-F238E27FC236}">
                <a16:creationId xmlns:a16="http://schemas.microsoft.com/office/drawing/2014/main" id="{2BF282B0-9A81-3E92-1214-C2B27F26C82C}"/>
              </a:ext>
            </a:extLst>
          </p:cNvPr>
          <p:cNvSpPr txBox="1"/>
          <p:nvPr/>
        </p:nvSpPr>
        <p:spPr>
          <a:xfrm>
            <a:off x="1249610" y="1272410"/>
            <a:ext cx="545342" cy="253916"/>
          </a:xfrm>
          <a:prstGeom prst="rect">
            <a:avLst/>
          </a:prstGeom>
          <a:noFill/>
        </p:spPr>
        <p:txBody>
          <a:bodyPr wrap="none" rtlCol="0">
            <a:spAutoFit/>
          </a:bodyPr>
          <a:lstStyle/>
          <a:p>
            <a:r>
              <a:rPr lang="en-US" sz="1050" b="1" dirty="0">
                <a:solidFill>
                  <a:schemeClr val="bg1"/>
                </a:solidFill>
                <a:latin typeface="Cambria" panose="02040503050406030204" pitchFamily="18" charset="0"/>
              </a:rPr>
              <a:t>ASIC1</a:t>
            </a:r>
          </a:p>
        </p:txBody>
      </p:sp>
      <p:pic>
        <p:nvPicPr>
          <p:cNvPr id="31" name="Picture 30">
            <a:extLst>
              <a:ext uri="{FF2B5EF4-FFF2-40B4-BE49-F238E27FC236}">
                <a16:creationId xmlns:a16="http://schemas.microsoft.com/office/drawing/2014/main" id="{54C7C913-7D25-5A3A-D5C1-2E66729815A1}"/>
              </a:ext>
            </a:extLst>
          </p:cNvPr>
          <p:cNvPicPr>
            <a:picLocks noChangeAspect="1"/>
          </p:cNvPicPr>
          <p:nvPr/>
        </p:nvPicPr>
        <p:blipFill>
          <a:blip r:embed="rId2"/>
          <a:stretch>
            <a:fillRect/>
          </a:stretch>
        </p:blipFill>
        <p:spPr>
          <a:xfrm>
            <a:off x="5183083" y="1417771"/>
            <a:ext cx="1683002" cy="2697981"/>
          </a:xfrm>
          <a:prstGeom prst="rect">
            <a:avLst/>
          </a:prstGeom>
        </p:spPr>
      </p:pic>
      <p:sp>
        <p:nvSpPr>
          <p:cNvPr id="32" name="TextBox 31">
            <a:extLst>
              <a:ext uri="{FF2B5EF4-FFF2-40B4-BE49-F238E27FC236}">
                <a16:creationId xmlns:a16="http://schemas.microsoft.com/office/drawing/2014/main" id="{99C8D236-BB21-2C33-8CEA-DA2EF40DC003}"/>
              </a:ext>
            </a:extLst>
          </p:cNvPr>
          <p:cNvSpPr txBox="1"/>
          <p:nvPr/>
        </p:nvSpPr>
        <p:spPr>
          <a:xfrm>
            <a:off x="1376928" y="2212812"/>
            <a:ext cx="254877" cy="230832"/>
          </a:xfrm>
          <a:prstGeom prst="rect">
            <a:avLst/>
          </a:prstGeom>
          <a:noFill/>
        </p:spPr>
        <p:txBody>
          <a:bodyPr wrap="square" rtlCol="0">
            <a:spAutoFit/>
          </a:bodyPr>
          <a:lstStyle/>
          <a:p>
            <a:r>
              <a:rPr lang="en-AU" sz="900" b="1" dirty="0">
                <a:solidFill>
                  <a:schemeClr val="bg1"/>
                </a:solidFill>
                <a:latin typeface="Cambria" panose="02040503050406030204" pitchFamily="18" charset="0"/>
                <a:cs typeface="Arial" panose="020B0604020202020204" pitchFamily="34" charset="0"/>
              </a:rPr>
              <a:t>a</a:t>
            </a:r>
          </a:p>
        </p:txBody>
      </p:sp>
      <p:sp>
        <p:nvSpPr>
          <p:cNvPr id="33" name="TextBox 32">
            <a:extLst>
              <a:ext uri="{FF2B5EF4-FFF2-40B4-BE49-F238E27FC236}">
                <a16:creationId xmlns:a16="http://schemas.microsoft.com/office/drawing/2014/main" id="{2F1CCA0A-261B-B61C-A792-5710996A6AFD}"/>
              </a:ext>
            </a:extLst>
          </p:cNvPr>
          <p:cNvSpPr txBox="1"/>
          <p:nvPr/>
        </p:nvSpPr>
        <p:spPr>
          <a:xfrm>
            <a:off x="2511992" y="2165514"/>
            <a:ext cx="254877" cy="230832"/>
          </a:xfrm>
          <a:prstGeom prst="rect">
            <a:avLst/>
          </a:prstGeom>
          <a:noFill/>
        </p:spPr>
        <p:txBody>
          <a:bodyPr wrap="square" rtlCol="0">
            <a:spAutoFit/>
          </a:bodyPr>
          <a:lstStyle/>
          <a:p>
            <a:r>
              <a:rPr lang="en-AU" sz="900" b="1" dirty="0">
                <a:solidFill>
                  <a:schemeClr val="bg1"/>
                </a:solidFill>
                <a:latin typeface="Cambria" panose="02040503050406030204" pitchFamily="18" charset="0"/>
                <a:cs typeface="Arial" panose="020B0604020202020204" pitchFamily="34" charset="0"/>
              </a:rPr>
              <a:t>b</a:t>
            </a:r>
          </a:p>
        </p:txBody>
      </p:sp>
      <p:sp>
        <p:nvSpPr>
          <p:cNvPr id="34" name="TextBox 33">
            <a:extLst>
              <a:ext uri="{FF2B5EF4-FFF2-40B4-BE49-F238E27FC236}">
                <a16:creationId xmlns:a16="http://schemas.microsoft.com/office/drawing/2014/main" id="{4E58DC70-7564-77D2-3091-CB0FB4F56771}"/>
              </a:ext>
            </a:extLst>
          </p:cNvPr>
          <p:cNvSpPr txBox="1"/>
          <p:nvPr/>
        </p:nvSpPr>
        <p:spPr>
          <a:xfrm>
            <a:off x="3656861" y="2165514"/>
            <a:ext cx="254877" cy="230832"/>
          </a:xfrm>
          <a:prstGeom prst="rect">
            <a:avLst/>
          </a:prstGeom>
          <a:noFill/>
        </p:spPr>
        <p:txBody>
          <a:bodyPr wrap="square" rtlCol="0">
            <a:spAutoFit/>
          </a:bodyPr>
          <a:lstStyle/>
          <a:p>
            <a:r>
              <a:rPr lang="en-AU" sz="900" b="1" dirty="0">
                <a:solidFill>
                  <a:schemeClr val="bg1"/>
                </a:solidFill>
                <a:latin typeface="Cambria" panose="02040503050406030204" pitchFamily="18" charset="0"/>
                <a:cs typeface="Arial" panose="020B0604020202020204" pitchFamily="34" charset="0"/>
              </a:rPr>
              <a:t>c</a:t>
            </a:r>
          </a:p>
        </p:txBody>
      </p:sp>
      <p:sp>
        <p:nvSpPr>
          <p:cNvPr id="35" name="TextBox 34">
            <a:extLst>
              <a:ext uri="{FF2B5EF4-FFF2-40B4-BE49-F238E27FC236}">
                <a16:creationId xmlns:a16="http://schemas.microsoft.com/office/drawing/2014/main" id="{69710EE4-C4EE-8FDE-1D38-9552361BEE2A}"/>
              </a:ext>
            </a:extLst>
          </p:cNvPr>
          <p:cNvSpPr txBox="1"/>
          <p:nvPr/>
        </p:nvSpPr>
        <p:spPr>
          <a:xfrm>
            <a:off x="4801856" y="2173434"/>
            <a:ext cx="254877" cy="230832"/>
          </a:xfrm>
          <a:prstGeom prst="rect">
            <a:avLst/>
          </a:prstGeom>
          <a:noFill/>
        </p:spPr>
        <p:txBody>
          <a:bodyPr wrap="square" rtlCol="0">
            <a:spAutoFit/>
          </a:bodyPr>
          <a:lstStyle/>
          <a:p>
            <a:r>
              <a:rPr lang="en-AU" sz="900" b="1" dirty="0">
                <a:solidFill>
                  <a:schemeClr val="bg1"/>
                </a:solidFill>
                <a:latin typeface="Cambria" panose="02040503050406030204" pitchFamily="18" charset="0"/>
                <a:cs typeface="Arial" panose="020B0604020202020204" pitchFamily="34" charset="0"/>
              </a:rPr>
              <a:t>d</a:t>
            </a:r>
          </a:p>
        </p:txBody>
      </p:sp>
      <p:sp>
        <p:nvSpPr>
          <p:cNvPr id="5" name="TextBox 4">
            <a:extLst>
              <a:ext uri="{FF2B5EF4-FFF2-40B4-BE49-F238E27FC236}">
                <a16:creationId xmlns:a16="http://schemas.microsoft.com/office/drawing/2014/main" id="{73E8B0E0-8A92-E6E3-78CE-C2317C8F41D1}"/>
              </a:ext>
            </a:extLst>
          </p:cNvPr>
          <p:cNvSpPr txBox="1"/>
          <p:nvPr/>
        </p:nvSpPr>
        <p:spPr>
          <a:xfrm>
            <a:off x="3524839" y="3395461"/>
            <a:ext cx="543739" cy="276999"/>
          </a:xfrm>
          <a:prstGeom prst="rect">
            <a:avLst/>
          </a:prstGeom>
          <a:noFill/>
        </p:spPr>
        <p:txBody>
          <a:bodyPr wrap="none" rtlCol="0">
            <a:spAutoFit/>
          </a:bodyPr>
          <a:lstStyle/>
          <a:p>
            <a:r>
              <a:rPr lang="en-US" sz="1200" dirty="0">
                <a:solidFill>
                  <a:schemeClr val="bg1"/>
                </a:solidFill>
                <a:latin typeface="Cambria" panose="02040503050406030204" pitchFamily="18" charset="0"/>
              </a:rPr>
              <a:t>CD68</a:t>
            </a:r>
          </a:p>
        </p:txBody>
      </p:sp>
      <p:pic>
        <p:nvPicPr>
          <p:cNvPr id="11" name="Picture 10">
            <a:extLst>
              <a:ext uri="{FF2B5EF4-FFF2-40B4-BE49-F238E27FC236}">
                <a16:creationId xmlns:a16="http://schemas.microsoft.com/office/drawing/2014/main" id="{98291F51-BE61-C1FD-0A93-EC83823E4FFF}"/>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20000" contrast="20000"/>
                    </a14:imgEffect>
                  </a14:imgLayer>
                </a14:imgProps>
              </a:ext>
            </a:extLst>
          </a:blip>
          <a:srcRect l="33458" t="8044"/>
          <a:stretch/>
        </p:blipFill>
        <p:spPr>
          <a:xfrm rot="5400000">
            <a:off x="2296800" y="1135409"/>
            <a:ext cx="1729975" cy="2005947"/>
          </a:xfrm>
          <a:prstGeom prst="rect">
            <a:avLst/>
          </a:prstGeom>
        </p:spPr>
      </p:pic>
      <p:pic>
        <p:nvPicPr>
          <p:cNvPr id="12" name="Picture 11">
            <a:extLst>
              <a:ext uri="{FF2B5EF4-FFF2-40B4-BE49-F238E27FC236}">
                <a16:creationId xmlns:a16="http://schemas.microsoft.com/office/drawing/2014/main" id="{433AE013-650C-4784-0280-086DC455AA53}"/>
              </a:ext>
            </a:extLst>
          </p:cNvPr>
          <p:cNvPicPr>
            <a:picLocks noChangeAspect="1"/>
          </p:cNvPicPr>
          <p:nvPr/>
        </p:nvPicPr>
        <p:blipFill>
          <a:blip r:embed="rId5">
            <a:extLst>
              <a:ext uri="{BEBA8EAE-BF5A-486C-A8C5-ECC9F3942E4B}">
                <a14:imgProps xmlns:a14="http://schemas.microsoft.com/office/drawing/2010/main">
                  <a14:imgLayer r:embed="rId6">
                    <a14:imgEffect>
                      <a14:brightnessContrast bright="20000"/>
                    </a14:imgEffect>
                  </a14:imgLayer>
                </a14:imgProps>
              </a:ext>
            </a:extLst>
          </a:blip>
          <a:stretch>
            <a:fillRect/>
          </a:stretch>
        </p:blipFill>
        <p:spPr>
          <a:xfrm flipV="1">
            <a:off x="133636" y="1272409"/>
            <a:ext cx="2005948" cy="1729976"/>
          </a:xfrm>
          <a:prstGeom prst="rect">
            <a:avLst/>
          </a:prstGeom>
        </p:spPr>
      </p:pic>
      <p:pic>
        <p:nvPicPr>
          <p:cNvPr id="13" name="Picture 12">
            <a:extLst>
              <a:ext uri="{FF2B5EF4-FFF2-40B4-BE49-F238E27FC236}">
                <a16:creationId xmlns:a16="http://schemas.microsoft.com/office/drawing/2014/main" id="{C904B685-05F1-B26C-D270-F32950ACEA76}"/>
              </a:ext>
            </a:extLst>
          </p:cNvPr>
          <p:cNvPicPr>
            <a:picLocks noChangeAspect="1"/>
          </p:cNvPicPr>
          <p:nvPr/>
        </p:nvPicPr>
        <p:blipFill>
          <a:blip r:embed="rId7">
            <a:extLst>
              <a:ext uri="{BEBA8EAE-BF5A-486C-A8C5-ECC9F3942E4B}">
                <a14:imgProps xmlns:a14="http://schemas.microsoft.com/office/drawing/2010/main">
                  <a14:imgLayer r:embed="rId8">
                    <a14:imgEffect>
                      <a14:brightnessContrast bright="20000" contrast="20000"/>
                    </a14:imgEffect>
                  </a14:imgLayer>
                </a14:imgProps>
              </a:ext>
            </a:extLst>
          </a:blip>
          <a:stretch>
            <a:fillRect/>
          </a:stretch>
        </p:blipFill>
        <p:spPr>
          <a:xfrm>
            <a:off x="175825" y="3087633"/>
            <a:ext cx="1282312" cy="1479293"/>
          </a:xfrm>
          <a:prstGeom prst="rect">
            <a:avLst/>
          </a:prstGeom>
        </p:spPr>
      </p:pic>
      <p:pic>
        <p:nvPicPr>
          <p:cNvPr id="17" name="Picture 16">
            <a:extLst>
              <a:ext uri="{FF2B5EF4-FFF2-40B4-BE49-F238E27FC236}">
                <a16:creationId xmlns:a16="http://schemas.microsoft.com/office/drawing/2014/main" id="{3857E62D-9D21-BD9B-70D8-56C941977664}"/>
              </a:ext>
            </a:extLst>
          </p:cNvPr>
          <p:cNvPicPr>
            <a:picLocks noChangeAspect="1"/>
          </p:cNvPicPr>
          <p:nvPr/>
        </p:nvPicPr>
        <p:blipFill>
          <a:blip r:embed="rId9">
            <a:extLst>
              <a:ext uri="{BEBA8EAE-BF5A-486C-A8C5-ECC9F3942E4B}">
                <a14:imgProps xmlns:a14="http://schemas.microsoft.com/office/drawing/2010/main">
                  <a14:imgLayer r:embed="rId10">
                    <a14:imgEffect>
                      <a14:brightnessContrast bright="20000"/>
                    </a14:imgEffect>
                  </a14:imgLayer>
                </a14:imgProps>
              </a:ext>
            </a:extLst>
          </a:blip>
          <a:stretch>
            <a:fillRect/>
          </a:stretch>
        </p:blipFill>
        <p:spPr>
          <a:xfrm>
            <a:off x="1512458" y="3087633"/>
            <a:ext cx="1282312" cy="1479293"/>
          </a:xfrm>
          <a:prstGeom prst="rect">
            <a:avLst/>
          </a:prstGeom>
        </p:spPr>
      </p:pic>
      <p:pic>
        <p:nvPicPr>
          <p:cNvPr id="18" name="Picture 17">
            <a:extLst>
              <a:ext uri="{FF2B5EF4-FFF2-40B4-BE49-F238E27FC236}">
                <a16:creationId xmlns:a16="http://schemas.microsoft.com/office/drawing/2014/main" id="{EE23D1CE-925C-5C33-FACA-EE05F6FE4C24}"/>
              </a:ext>
            </a:extLst>
          </p:cNvPr>
          <p:cNvPicPr>
            <a:picLocks noChangeAspect="1"/>
          </p:cNvPicPr>
          <p:nvPr/>
        </p:nvPicPr>
        <p:blipFill>
          <a:blip r:embed="rId11">
            <a:extLst>
              <a:ext uri="{BEBA8EAE-BF5A-486C-A8C5-ECC9F3942E4B}">
                <a14:imgProps xmlns:a14="http://schemas.microsoft.com/office/drawing/2010/main">
                  <a14:imgLayer r:embed="rId12">
                    <a14:imgEffect>
                      <a14:brightnessContrast bright="20000"/>
                    </a14:imgEffect>
                  </a14:imgLayer>
                </a14:imgProps>
              </a:ext>
            </a:extLst>
          </a:blip>
          <a:stretch>
            <a:fillRect/>
          </a:stretch>
        </p:blipFill>
        <p:spPr>
          <a:xfrm>
            <a:off x="2841611" y="3087633"/>
            <a:ext cx="1282312" cy="1479293"/>
          </a:xfrm>
          <a:prstGeom prst="rect">
            <a:avLst/>
          </a:prstGeom>
        </p:spPr>
      </p:pic>
      <p:sp>
        <p:nvSpPr>
          <p:cNvPr id="19" name="TextBox 18">
            <a:extLst>
              <a:ext uri="{FF2B5EF4-FFF2-40B4-BE49-F238E27FC236}">
                <a16:creationId xmlns:a16="http://schemas.microsoft.com/office/drawing/2014/main" id="{3B99A62F-1D5C-E11D-04B3-35CDD907561E}"/>
              </a:ext>
            </a:extLst>
          </p:cNvPr>
          <p:cNvSpPr txBox="1"/>
          <p:nvPr/>
        </p:nvSpPr>
        <p:spPr>
          <a:xfrm>
            <a:off x="123105" y="964788"/>
            <a:ext cx="1733060" cy="323165"/>
          </a:xfrm>
          <a:prstGeom prst="rect">
            <a:avLst/>
          </a:prstGeom>
          <a:noFill/>
        </p:spPr>
        <p:txBody>
          <a:bodyPr wrap="square" rtlCol="0">
            <a:spAutoFit/>
          </a:bodyPr>
          <a:lstStyle/>
          <a:p>
            <a:r>
              <a:rPr lang="en-AU" sz="1500" b="1" dirty="0">
                <a:solidFill>
                  <a:srgbClr val="C00000"/>
                </a:solidFill>
                <a:latin typeface="Cambria" panose="02040503050406030204" pitchFamily="18" charset="0"/>
              </a:rPr>
              <a:t>ASIC1a</a:t>
            </a:r>
            <a:r>
              <a:rPr lang="en-AU" sz="1500" dirty="0">
                <a:solidFill>
                  <a:srgbClr val="C00000"/>
                </a:solidFill>
                <a:latin typeface="Cambria" panose="02040503050406030204" pitchFamily="18" charset="0"/>
              </a:rPr>
              <a:t>/</a:t>
            </a:r>
            <a:r>
              <a:rPr lang="en-AU" sz="1500" b="1" dirty="0">
                <a:solidFill>
                  <a:srgbClr val="00B050"/>
                </a:solidFill>
                <a:latin typeface="Cambria" panose="02040503050406030204" pitchFamily="18" charset="0"/>
              </a:rPr>
              <a:t>MBP</a:t>
            </a:r>
          </a:p>
        </p:txBody>
      </p:sp>
      <p:sp>
        <p:nvSpPr>
          <p:cNvPr id="20" name="TextBox 19">
            <a:extLst>
              <a:ext uri="{FF2B5EF4-FFF2-40B4-BE49-F238E27FC236}">
                <a16:creationId xmlns:a16="http://schemas.microsoft.com/office/drawing/2014/main" id="{869B714A-78D3-5CBB-64FF-575A9C95BE52}"/>
              </a:ext>
            </a:extLst>
          </p:cNvPr>
          <p:cNvSpPr txBox="1"/>
          <p:nvPr/>
        </p:nvSpPr>
        <p:spPr>
          <a:xfrm>
            <a:off x="1321296" y="1221600"/>
            <a:ext cx="647557" cy="323165"/>
          </a:xfrm>
          <a:prstGeom prst="rect">
            <a:avLst/>
          </a:prstGeom>
          <a:noFill/>
        </p:spPr>
        <p:txBody>
          <a:bodyPr wrap="square" rtlCol="0">
            <a:spAutoFit/>
          </a:bodyPr>
          <a:lstStyle/>
          <a:p>
            <a:r>
              <a:rPr lang="en-US" sz="1500" dirty="0">
                <a:solidFill>
                  <a:prstClr val="white"/>
                </a:solidFill>
                <a:latin typeface="Cambria" panose="02040503050406030204" pitchFamily="18" charset="0"/>
                <a:cs typeface="Arial" panose="020B0604020202020204" pitchFamily="34" charset="0"/>
              </a:rPr>
              <a:t>Naive</a:t>
            </a:r>
          </a:p>
        </p:txBody>
      </p:sp>
      <p:sp>
        <p:nvSpPr>
          <p:cNvPr id="21" name="TextBox 20">
            <a:extLst>
              <a:ext uri="{FF2B5EF4-FFF2-40B4-BE49-F238E27FC236}">
                <a16:creationId xmlns:a16="http://schemas.microsoft.com/office/drawing/2014/main" id="{943DD1AC-F7EB-9DE8-E906-0FE3CDDCA553}"/>
              </a:ext>
            </a:extLst>
          </p:cNvPr>
          <p:cNvSpPr txBox="1"/>
          <p:nvPr/>
        </p:nvSpPr>
        <p:spPr>
          <a:xfrm>
            <a:off x="3053301" y="1244747"/>
            <a:ext cx="1055164" cy="323165"/>
          </a:xfrm>
          <a:prstGeom prst="rect">
            <a:avLst/>
          </a:prstGeom>
          <a:noFill/>
        </p:spPr>
        <p:txBody>
          <a:bodyPr wrap="square" rtlCol="0">
            <a:spAutoFit/>
          </a:bodyPr>
          <a:lstStyle/>
          <a:p>
            <a:r>
              <a:rPr lang="en-US" sz="1500" dirty="0">
                <a:solidFill>
                  <a:prstClr val="white"/>
                </a:solidFill>
                <a:latin typeface="Cambria" panose="02040503050406030204" pitchFamily="18" charset="0"/>
                <a:cs typeface="Arial" panose="020B0604020202020204" pitchFamily="34" charset="0"/>
              </a:rPr>
              <a:t>EAE + PBS</a:t>
            </a:r>
          </a:p>
        </p:txBody>
      </p:sp>
      <p:sp>
        <p:nvSpPr>
          <p:cNvPr id="22" name="TextBox 21">
            <a:extLst>
              <a:ext uri="{FF2B5EF4-FFF2-40B4-BE49-F238E27FC236}">
                <a16:creationId xmlns:a16="http://schemas.microsoft.com/office/drawing/2014/main" id="{7FDCF64F-7A48-2117-6DEC-BA17CE6AA80C}"/>
              </a:ext>
            </a:extLst>
          </p:cNvPr>
          <p:cNvSpPr txBox="1"/>
          <p:nvPr/>
        </p:nvSpPr>
        <p:spPr>
          <a:xfrm>
            <a:off x="2482858" y="1573477"/>
            <a:ext cx="678929" cy="300082"/>
          </a:xfrm>
          <a:prstGeom prst="rect">
            <a:avLst/>
          </a:prstGeom>
          <a:noFill/>
          <a:ln w="15875">
            <a:solidFill>
              <a:srgbClr val="FFFF00"/>
            </a:solidFill>
          </a:ln>
        </p:spPr>
        <p:txBody>
          <a:bodyPr wrap="square" rtlCol="0">
            <a:spAutoFit/>
          </a:bodyPr>
          <a:lstStyle/>
          <a:p>
            <a:endParaRPr lang="en-US" sz="1350" dirty="0"/>
          </a:p>
        </p:txBody>
      </p:sp>
      <p:sp>
        <p:nvSpPr>
          <p:cNvPr id="7" name="TextBox 6">
            <a:extLst>
              <a:ext uri="{FF2B5EF4-FFF2-40B4-BE49-F238E27FC236}">
                <a16:creationId xmlns:a16="http://schemas.microsoft.com/office/drawing/2014/main" id="{9C2239DD-BEE9-A02D-D2DE-3502C79C3D69}"/>
              </a:ext>
            </a:extLst>
          </p:cNvPr>
          <p:cNvSpPr txBox="1"/>
          <p:nvPr/>
        </p:nvSpPr>
        <p:spPr>
          <a:xfrm>
            <a:off x="3361045" y="3068151"/>
            <a:ext cx="776303" cy="276999"/>
          </a:xfrm>
          <a:prstGeom prst="rect">
            <a:avLst/>
          </a:prstGeom>
          <a:noFill/>
        </p:spPr>
        <p:txBody>
          <a:bodyPr wrap="none" rtlCol="0">
            <a:spAutoFit/>
          </a:bodyPr>
          <a:lstStyle/>
          <a:p>
            <a:r>
              <a:rPr lang="en-US" sz="1200" dirty="0">
                <a:solidFill>
                  <a:schemeClr val="bg1"/>
                </a:solidFill>
                <a:latin typeface="Cambria" panose="02040503050406030204" pitchFamily="18" charset="0"/>
              </a:rPr>
              <a:t>MERGED</a:t>
            </a:r>
          </a:p>
        </p:txBody>
      </p:sp>
    </p:spTree>
    <p:extLst>
      <p:ext uri="{BB962C8B-B14F-4D97-AF65-F5344CB8AC3E}">
        <p14:creationId xmlns:p14="http://schemas.microsoft.com/office/powerpoint/2010/main" val="204488135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350" row="0">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16E93F2E-2F87-B64E-840D-DA178A8C01B3}">
  <we:reference id="wa200006038" version="1.0.0.3" store="en-US" storeType="OMEX"/>
  <we:alternateReferences>
    <we:reference id="wa200006038" version="1.0.0.3" store="" storeType="OMEX"/>
  </we:alternateReferences>
  <we:properties>
    <we:property name="has-seen-first-time-experience" value="true"/>
    <we:property name="65cf825327d43d75d0235375_1723202453985" value="{&quot;id&quot;:&quot;35e95481-c4bb-4a9f-aaf3-6c75a83ee0b7&quot;,&quot;objects&quot;:{&quot;35e95481-c4bb-4a9f-aaf3-6c75a83ee0b7&quot;:{&quot;id&quot;:&quot;35e95481-c4bb-4a9f-aaf3-6c75a83ee0b7&quot;,&quot;type&quot;:&quot;FIGURE_OBJECT&quot;,&quot;document&quot;:{&quot;type&quot;:&quot;DOCUMENT_GROUP&quot;,&quot;canvasType&quot;:&quot;FIGURE&quot;,&quot;units&quot;:&quot;in&quot;}},&quot;5371bdf3-aa57-4e95-a7e6-99884e69ef7b&quot;:{&quot;id&quot;:&quot;5371bdf3-aa57-4e95-a7e6-99884e69ef7b&quot;,&quot;type&quot;:&quot;FIGURE_OBJECT&quot;,&quot;relativeTransform&quot;:{&quot;translate&quot;:{&quot;x&quot;:0,&quot;y&quot;:0},&quot;rotate&quot;:0,&quot;skewX&quot;:0,&quot;scale&quot;:{&quot;x&quot;:1,&quot;y&quot;:1}},&quot;path&quot;:{&quot;type&quot;:&quot;RECT&quot;,&quot;size&quot;:{&quot;x&quot;:960,&quot;y&quot;:672}},&quot;pathStyles&quot;:[{&quot;type&quot;:&quot;FILL&quot;,&quot;fillStyle&quot;:&quot;rgba(0,0,0,0)&quot;}],&quot;parent&quot;:{&quot;parentId&quot;:&quot;35e95481-c4bb-4a9f-aaf3-6c75a83ee0b7&quot;,&quot;type&quot;:&quot;FRAME&quot;,&quot;order&quot;:&quot;5&quot;}},&quot;68fc9452-26ca-4934-b2f4-4fe8bda8e0c1&quot;:{&quot;id&quot;:&quot;68fc9452-26ca-4934-b2f4-4fe8bda8e0c1&quot;,&quot;type&quot;:&quot;FIGURE_OBJECT&quot;,&quot;document&quot;:{&quot;type&quot;:&quot;FIGURE&quot;,&quot;canvasType&quot;:&quot;FIGURE&quot;,&quot;units&quot;:&quot;in&quot;,&quot;aspectRatio&quot;:0},&quot;parent&quot;:{&quot;parentId&quot;:&quot;35e95481-c4bb-4a9f-aaf3-6c75a83ee0b7&quot;,&quot;type&quot;:&quot;DOCUMENT&quot;,&quot;order&quot;:&quot;5&quot;},&quot;layout&quot;:{&quot;sizeRatio&quot;:{&quot;x&quot;:0.7071067811865476,&quot;y&quot;:0.7071067811865476},&quot;keepAspectRatio&quot;:true}},&quot;8ef101ee-85d7-4014-8a17-a2318179b004&quot;:{&quot;id&quot;:&quot;8ef101ee-85d7-4014-8a17-a2318179b004&quot;,&quot;type&quot;:&quot;FIGURE_OBJECT&quot;,&quot;relativeTransform&quot;:{&quot;translate&quot;:{&quot;x&quot;:-860.1642073789467,&quot;y&quot;:326.4213163181426},&quot;rotate&quot;:0,&quot;skewX&quot;:0,&quot;scale&quot;:{&quot;x&quot;:1,&quot;y&quot;:1}},&quot;path&quot;:{&quot;type&quot;:&quot;RECT&quot;,&quot;size&quot;:{&quot;x&quot;:946.1348429577224,&quot;y&quot;:1322.3216198831033}},&quot;pathStyles&quot;:[{&quot;type&quot;:&quot;FILL&quot;,&quot;fillStyle&quot;:&quot;rgb(244, 248, 241)&quot;}],&quot;parent&quot;:{&quot;type&quot;:&quot;FRAME&quot;,&quot;parentId&quot;:&quot;68fc9452-26ca-4934-b2f4-4fe8bda8e0c1&quot;,&quot;order&quot;:&quot;5&quot;}},&quot;ede962d3-253f-43a3-b35b-bd301d492a06&quot;:{&quot;id&quot;:&quot;ede962d3-253f-43a3-b35b-bd301d492a06&quot;,&quot;type&quot;:&quot;FIGURE_OBJECT&quot;,&quot;guide&quot;:{&quot;type&quot;:&quot;GRID&quot;,&quot;distance&quot;:0.5,&quot;units&quot;:&quot;in&quot;},&quot;parent&quot;:{&quot;parentId&quot;:&quot;35e95481-c4bb-4a9f-aaf3-6c75a83ee0b7&quot;,&quot;type&quot;:&quot;GUIDE&quot;,&quot;order&quot;:&quot;5&quot;}},&quot;006ebc9d-8a7f-4f76-8ccb-7607a57fd327&quot;:{&quot;type&quot;:&quot;FIGURE_OBJECT&quot;,&quot;id&quot;:&quot;006ebc9d-8a7f-4f76-8ccb-7607a57fd327&quot;,&quot;relativeTransform&quot;:{&quot;translate&quot;:{&quot;x&quot;:-495.91487195820685,&quot;y&quot;:85.35590043690466},&quot;rotate&quot;:-1.5707963267948972,&quot;skewX&quot;:4.053927167054759e-17},&quot;opacity&quot;:0.6,&quot;path&quot;:{&quot;type&quot;:&quot;RECT&quot;,&quot;size&quot;:{&quot;x&quot;:407.2071014561525,&quot;y&quot;:250.36307093426743},&quot;cornerRounding&quot;:{&quot;type&quot;:&quot;ARC_LENGTH&quot;,&quot;global&quot;:39.366641388176006}},&quot;pathStyles&quot;:[{&quot;type&quot;:&quot;FILL&quot;,&quot;fillStyle&quot;:&quot;rgba(255, 216, 216, 1)&quot;},{&quot;type&quot;:&quot;STROKE&quot;,&quot;strokeStyle&quot;:&quot;rgba(230,136,136,1)&quot;,&quot;lineWidth&quot;:2.001431943292047,&quot;lineJoin&quot;:&quot;round&quot;}],&quot;isLocked&quot;:false,&quot;parent&quot;:{&quot;type&quot;:&quot;CHILD&quot;,&quot;parentId&quot;:&quot;68fc9452-26ca-4934-b2f4-4fe8bda8e0c1&quot;,&quot;order&quot;:&quot;9999999999999999999505&quot;}},&quot;01db0448-b790-4edb-91fa-ade041924a50&quot;:{&quot;type&quot;:&quot;FIGURE_OBJECT&quot;,&quot;id&quot;:&quot;01db0448-b790-4edb-91fa-ade041924a50&quot;,&quot;relativeTransform&quot;:{&quot;translate&quot;:{&quot;x&quot;:2.37709025114622e-13,&quot;y&quot;:-36.81461253333777},&quot;rotate&quot;:0,&quot;skewX&quot;:-6.65961447972797e-15,&quot;scale&quot;:{&quot;x&quot;:1.0366224994185687,&quot;y&quot;:1.069163890663344}},&quot;opacity&quot;:1,&quot;path&quot;:{&quot;type&quot;:&quot;RECT&quot;,&quot;size&quot;:{&quot;x&quot;:396.1845132507897,&quot;y&quot;:170.4175008738323}},&quot;pathStyles&quot;:[{&quot;type&quot;:&quot;FILL&quot;,&quot;fillStyle&quot;:&quot;#fff&quot;}],&quot;isFrozen&quot;:true,&quot;isLocked&quot;:false,&quot;parent&quot;:{&quot;type&quot;:&quot;CROP&quot;,&quot;parentId&quot;:&quot;006ebc9d-8a7f-4f76-8ccb-7607a57fd327&quot;,&quot;order&quot;:&quot;5&quot;}},&quot;ec752989-8a59-4fd4-a992-4acc44598347&quot;:{&quot;type&quot;:&quot;FIGURE_OBJECT&quot;,&quot;id&quot;:&quot;ec752989-8a59-4fd4-a992-4acc44598347&quot;,&quot;relativeTransform&quot;:{&quot;translate&quot;:{&quot;x&quot;:-498.9809870866997,&quot;y&quot;:763.3254540756212},&quot;rotate&quot;:-1.570796326794897,&quot;skewX&quot;:3.2662128106292044e-16},&quot;opacity&quot;:0.6,&quot;path&quot;:{&quot;type&quot;:&quot;RECT&quot;,&quot;size&quot;:{&quot;x&quot;:399.0310536615403,&quot;y&quot;:212.2917193588302},&quot;cornerRounding&quot;:{&quot;type&quot;:&quot;ARC_LENGTH&quot;,&quot;global&quot;:39.49392714828636}},&quot;pathStyles&quot;:[{&quot;type&quot;:&quot;FILL&quot;,&quot;fillStyle&quot;:&quot;rgba(255, 216, 216, 1)&quot;},{&quot;type&quot;:&quot;STROKE&quot;,&quot;strokeStyle&quot;:&quot;rgba(230,136,136,1)&quot;,&quot;lineWidth&quot;:2.007903254463836,&quot;lineJoin&quot;:&quot;round&quot;}],&quot;isLocked&quot;:false,&quot;parent&quot;:{&quot;type&quot;:&quot;CHILD&quot;,&quot;parentId&quot;:&quot;68fc9452-26ca-4934-b2f4-4fe8bda8e0c1&quot;,&quot;order&quot;:&quot;9999999999999999999515&quot;}},&quot;10b20d00-e2b7-492d-9797-2592197a4ffd&quot;:{&quot;type&quot;:&quot;FIGURE_OBJECT&quot;,&quot;id&quot;:&quot;10b20d00-e2b7-492d-9797-2592197a4ffd&quot;,&quot;relativeTransform&quot;:{&quot;translate&quot;:{&quot;x&quot;:-2.1663876868622649e-13,&quot;y&quot;:-25.508283664581384},&quot;rotate&quot;:0,&quot;skewX&quot;:7.935279275191188e-15,&quot;scale&quot;:{&quot;x&quot;:1.0099734129149218,&quot;y&quot;:0.943663628914836}},&quot;opacity&quot;:1,&quot;path&quot;:{&quot;type&quot;:&quot;RECT&quot;,&quot;size&quot;:{&quot;x&quot;:398.4650259491048,&quot;y&quot;:175.61658726168983}},&quot;pathStyles&quot;:[{&quot;type&quot;:&quot;FILL&quot;,&quot;fillStyle&quot;:&quot;#fff&quot;}],&quot;isFrozen&quot;:true,&quot;isLocked&quot;:false,&quot;parent&quot;:{&quot;type&quot;:&quot;CROP&quot;,&quot;parentId&quot;:&quot;ec752989-8a59-4fd4-a992-4acc44598347&quot;,&quot;order&quot;:&quot;5&quot;}},&quot;ea200e1b-3e5d-42eb-a603-9bf1502e2325&quot;:{&quot;type&quot;:&quot;FIGURE_OBJECT&quot;,&quot;id&quot;:&quot;ea200e1b-3e5d-42eb-a603-9bf1502e2325&quot;,&quot;relativeTransform&quot;:{&quot;translate&quot;:{&quot;x&quot;:-1210.595414504205,&quot;y&quot;:175.63134641955241},&quot;rotate&quot;:-1.570796326794897},&quot;opacity&quot;:1,&quot;pathStyles&quot;:[{&quot;type&quot;:&quot;FILL&quot;,&quot;fillStyle&quot;:&quot;rgba(149,107,107,1)&quot;}],&quot;text&quot;:{&quot;textData&quot;:{&quot;lineSpacing&quot;:&quot;normal&quot;,&quot;alignment&quot;:&quot;left&quot;,&quot;lines&quot;:[{&quot;runs&quot;:[{&quot;style&quot;:{&quot;fontFamily&quot;:&quot;Roboto&quot;,&quot;fontSize&quot;:27.72378227772622,&quot;color&quot;:&quot;rgba(23,23,23,1)&quot;,&quot;fontWeight&quot;:&quot;normal&quot;,&quot;fontStyle&quot;:&quot;normal&quot;,&quot;decoration&quot;:&quot;none&quot;,&quot;script&quot;:&quot;none&quot;},&quot;range&quot;:[0,15]}],&quot;text&quot;:&quot;Endothelial cell&quot;,&quot;baseStyle&quot;:{&quot;fontFamily&quot;:&quot;Roboto&quot;,&quot;fontSize&quot;:27.72378227772622,&quot;color&quot;:&quot;rgba(149,107,107,1)&quot;,&quot;fontWeight&quot;:&quot;normal&quot;,&quot;fontStyle&quot;:&quot;normal&quot;,&quot;decoration&quot;:&quot;none&quot;,&quot;script&quot;:&quot;none&quot;}}],&quot;verticalAlign&quot;:&quot;TOP&quot;,&quot;useStrokeForWeight&quot;:false},&quot;size&quot;:{&quot;x&quot;:199.38811491818583,&quot;y&quot;:56.94400287747901},&quot;targetSize&quot;:{&quot;x&quot;:199.38811491818583,&quot;y&quot;:56.94400287747901},&quot;format&quot;:&quot;BETTER_TEXT&quot;,&quot;verticalAlign&quot;:&quot;TOP&quot;},&quot;isLocked&quot;:false,&quot;parent&quot;:{&quot;type&quot;:&quot;CHILD&quot;,&quot;parentId&quot;:&quot;68fc9452-26ca-4934-b2f4-4fe8bda8e0c1&quot;,&quot;order&quot;:&quot;9999999999999999999525&quot;}},&quot;ea84e9d2-a411-4e77-8115-2ca4e6fd1b77&quot;:{&quot;type&quot;:&quot;FIGURE_OBJECT&quot;,&quot;id&quot;:&quot;ea84e9d2-a411-4e77-8115-2ca4e6fd1b77&quot;,&quot;relativeTransform&quot;:{&quot;translate&quot;:{&quot;x&quot;:-410.19569970200257,&quot;y&quot;:795.3698549771353},&quot;rotate&quot;:0},&quot;opacity&quot;:1,&quot;path&quot;:{&quot;type&quot;:&quot;POLY_LINE&quot;,&quot;points&quot;:[{&quot;x&quot;:-267.0926588105051,&quot;y&quot;:-353.3979986972061},{&quot;x&quot;:-330.90931508563085,&quot;y&quot;:-357.4145783700419},{&quot;x&quot;:-371.8087830706257,&quot;y&quot;:-320.21177152312947}],&quot;closed&quot;:false,&quot;cornerRounding&quot;:{&quot;type&quot;:&quot;ARC_LENGTH&quot;,&quot;global&quot;:75.5751029779991},&quot;selectedObjectIds&quot;:[&quot;ea84e9d2-a411-4e77-8115-2ca4e6fd1b77&quot;]},&quot;pathStyles&quot;:[{&quot;type&quot;:&quot;FILL&quot;,&quot;fillStyle&quot;:&quot;rgba(0,0,0,0)&quot;},{&quot;type&quot;:&quot;STROKE&quot;,&quot;strokeStyle&quot;:&quot;rgba(224,127,128,1)&quot;,&quot;lineWidth&quot;:4.535384400097052,&quot;lineJoin&quot;:&quot;round&quot;}],&quot;pathMarkers&quot;:{&quot;markerEnd&quot;:{&quot;type&quot;:&quot;PATH&quot;,&quot;units&quot;:{&quot;type&quot;:&quot;STROKE_WIDTH&quot;,&quot;scale&quot;:0.3},&quot;orient&quot;:{&quot;type&quot;:&quot;AUTO_START_REVERSE&quot;},&quot;name&quot;:&quot;dot&quot;,&quot;relativeTransform&quot;:{&quot;translate&quot;:{&quot;x&quot;:0,&quot;y&quot;:0},&quot;rotate&quot;:0,&quot;skewX&quot;:0,&quot;scale&quot;:{&quot;x&quot;:1,&quot;y&quot;:1}},&quot;path&quot;:{&quot;type&quot;:&quot;SPLINE&quot;,&quot;spline&quot;:{&quot;points&quot;:[{&quot;x&quot;:-1.7,&quot;y&quot;:0,&quot;isEndPoint&quot;:true},{&quot;x&quot;:-1.6999999999999997,&quot;y&quot;:0.9388840747123488,&quot;isEndPoint&quot;:false},{&quot;x&quot;:-0.9388840747123485,&quot;y&quot;:1.7,&quot;isEndPoint&quot;:false},{&quot;x&quot;:1.0409497792752501e-16,&quot;y&quot;:1.7,&quot;isEndPoint&quot;:true},{&quot;x&quot;:0.9388840747123488,&quot;y&quot;:1.7,&quot;isEndPoint&quot;:false},{&quot;x&quot;:1.7,&quot;y&quot;:0.9388840747123487,&quot;isEndPoint&quot;:false},{&quot;x&quot;:1.7,&quot;y&quot;:0,&quot;isEndPoint&quot;:true},{&quot;x&quot;:1.7,&quot;y&quot;:-0.9388840747123487,&quot;isEndPoint&quot;:false},{&quot;x&quot;:0.9388840747123488,&quot;y&quot;:-1.7,&quot;isEndPoint&quot;:false},{&quot;x&quot;:1.0409497792752501e-16,&quot;y&quot;:-1.7,&quot;isEndPoint&quot;:true},{&quot;x&quot;:-0.9388840747123485,&quot;y&quot;:-1.7,&quot;isEndPoint&quot;:false},{&quot;x&quot;:-1.6999999999999997,&quot;y&quot;:-0.9388840747123488,&quot;isEndPoint&quot;:false},{&quot;x&quot;:-1.7,&quot;y&quot;:-2.0818995585505003e-16,&quot;isEndPoint&quot;:true}],&quot;closed&quot;:false}},&quot;pathStyles&quot;:[{&quot;type&quot;:&quot;FILL&quot;,&quot;fillStyle&quot;:&quot;context-stroke-flat&quot;}]}},&quot;isLocked&quot;:false,&quot;parent&quot;:{&quot;type&quot;:&quot;CHILD&quot;,&quot;parentId&quot;:&quot;68fc9452-26ca-4934-b2f4-4fe8bda8e0c1&quot;,&quot;order&quot;:&quot;999999999999999999958&quot;},&quot;connectorInfo&quot;:{&quot;connectedObjects&quot;:[],&quot;type&quot;:&quot;ELBOW&quot;,&quot;offset&quot;:{&quot;x&quot;:0,&quot;y&quot;:0},&quot;bending&quot;:0.1,&quot;firstElementIsHead&quot;:true,&quot;customized&quot;:true}},&quot;778e7348-fb00-426c-9d7a-d7b8e5edba4d&quot;:{&quot;relativeTransform&quot;:{&quot;translate&quot;:{&quot;x&quot;:-922.867778008766,&quot;y&quot;:408.7994851349291},&quot;rotate&quot;:-3.4090633377829676e-16},&quot;type&quot;:&quot;FIGURE_OBJECT&quot;,&quot;id&quot;:&quot;778e7348-fb00-426c-9d7a-d7b8e5edba4d&quot;,&quot;name&quot;:&quot;Endothelial brush (straight)&quot;,&quot;displayName&quot;:&quot;Endothelial brush (straight)&quot;,&quot;opacity&quot;:1,&quot;source&quot;:{&quot;id&quot;:&quot;61d9ad9ff9385600a21ea442&quot;,&quot;type&quot;:&quot;ASSETS&quot;},&quot;path&quot;:{&quot;type&quot;:&quot;POLY_LINE&quot;,&quot;points&quot;:[{&quot;x&quot;:255.71338876079008,&quot;y&quot;:23.58111951367051},{&quot;x&quot;:183.20375667049623,&quot;y&quot;:26.769191660138937},{&quot;x&quot;:132.35710396031072,&quot;y&quot;:63.550411272765636}],&quot;closed&quot;:false},&quot;pathStyles&quot;:[{&quot;type&quot;:&quot;FILL&quot;,&quot;fillStyle&quot;:&quot;rgba(0,0,0,0)&quot;},{&quot;type&quot;:&quot;STROKE&quot;,&quot;strokeStyle&quot;:&quot;rgba(0,0,0,0)&quot;,&quot;lineWidth&quot;:48.81062928061116,&quot;lineJoin&quot;:&quot;round&quot;}],&quot;pathSmoothing&quot;:{&quot;type&quot;:&quot;CATMULL_SMOOTHING&quot;,&quot;smoothing&quot;:0.2},&quot;pathPattern&quot;:{&quot;type&quot;:&quot;ROW&quot;,&quot;patternId&quot;:&quot;32b3a856-4408-456c-a957-633ac613b29e&quot;,&quot;patternTransform&quot;:{&quot;translate&quot;:{&quot;x&quot;:-0.02752041043216269,&quot;y&quot;:0.5},&quot;rotate&quot;:3.141592653589793,&quot;skewX&quot;:0,&quot;scale&quot;:{&quot;x&quot;:-0.009173470144054247,&quot;y&quot;:0.009173470144054247}},&quot;xUnits&quot;:&quot;STROKE_WIDTH&quot;,&quot;yUnits&quot;:&quot;STROKE_WIDTH&quot;,&quot;bending&quot;:true,&quot;repeat&quot;:{&quot;distance&quot;:1.3584991936329935,&quot;align&quot;:&quot;CENTER&quot;},&quot;isPremium&quot;:true},&quot;isLocked&quot;:false,&quot;parent&quot;:{&quot;type&quot;:&quot;CHILD&quot;,&quot;parentId&quot;:&quot;68fc9452-26ca-4934-b2f4-4fe8bda8e0c1&quot;,&quot;order&quot;:&quot;9999999999999999999605&quot;},&quot;isPremium&quot;:true,&quot;connectorInfo&quot;:{&quot;connectedObjects&quot;:[],&quot;type&quot;:&quot;LINE&quot;,&quot;offset&quot;:{&quot;x&quot;:0,&quot;y&quot;:0},&quot;bending&quot;:0.1,&quot;firstElementIsHead&quot;:true,&quot;customized&quot;:true}},&quot;32b3a856-4408-456c-a957-633ac613b29e&quot;:{&quot;type&quot;:&quot;FIGURE_OBJECT&quot;,&quot;id&quot;:&quot;32b3a856-4408-456c-a957-633ac613b29e&quot;,&quot;relativeTransform&quot;:{&quot;translate&quot;:{&quot;x&quot;:0,&quot;y&quot;:0},&quot;rotate&quot;:0,&quot;skewX&quot;:0,&quot;scale&quot;:{&quot;x&quot;:1,&quot;y&quot;:1}},&quot;source&quot;:{&quot;type&quot;:&quot;ASSETS&quot;,&quot;id&quot;:&quot;61802f08fc6cdc002923c0c3&quot;},&quot;name&quot;:&quot;Endothelial cell 1&quot;},&quot;96e58dcf-d705-42c5-b261-56729551fe16&quot;:{&quot;type&quot;:&quot;FIGURE_OBJECT&quot;,&quot;id&quot;:&quot;96e58dcf-d705-42c5-b261-56729551fe16&quot;,&quot;parent&quot;:{&quot;type&quot;:&quot;CHILD&quot;,&quot;parentId&quot;:&quot;32b3a856-4408-456c-a957-633ac613b29e&quot;,&quot;order&quot;:&quot;2&quot;},&quot;relativeTransform&quot;:{&quot;translate&quot;:{&quot;x&quot;:0,&quot;y&quot;:0},&quot;rotate&quot;:0,&quot;skewX&quot;:0,&quot;scale&quot;:{&quot;x&quot;:1,&quot;y&quot;:1}}},&quot;3d3c0e5f-5199-4e81-b652-536b8f1ddf08&quot;:{&quot;type&quot;:&quot;FIGURE_OBJECT&quot;,&quot;id&quot;:&quot;3d3c0e5f-5199-4e81-b652-536b8f1ddf08&quot;,&quot;parent&quot;:{&quot;type&quot;:&quot;CHILD&quot;,&quot;parentId&quot;:&quot;96e58dcf-d705-42c5-b261-56729551fe16&quot;,&quot;order&quot;:&quot;5&quot;},&quot;relativeTransform&quot;:{&quot;translate&quot;:{&quot;x&quot;:0,&quot;y&quot;:0},&quot;rotate&quot;:0,&quot;skewX&quot;:0,&quot;scale&quot;:{&quot;x&quot;:1,&quot;y&quot;:1}},&quot;path&quot;:{&quot;type&quot;:&quot;SPLINE&quot;,&quot;spline&quot;:{&quot;points&quot;:[{&quot;x&quot;:133.48,&quot;y&quot;:53.38,&quot;isEndPoint&quot;:true},{&quot;x&quot;:128.96555796511586,&quot;y&quot;:52.73398430559254,&quot;isEndPoint&quot;:false},{&quot;x&quot;:124.50147002905385,&quot;y&quot;:51.77500733130377,&quot;isEndPoint&quot;:false},{&quot;x&quot;:120.12,&quot;y&quot;:50.51000000000002,&quot;isEndPoint&quot;:true},{&quot;x&quot;:115.54,&quot;y&quot;:49.15000000000002,&quot;isEndPoint&quot;:false},{&quot;x&quot;:109.93,&quot;y&quot;:45.68000000000002,&quot;isEndPoint&quot;:false},{&quot;x&quot;:105.53,&quot;y&quot;:43.59000000000002,&quot;isEndPoint&quot;:true},{&quot;x&quot;:98,&quot;y&quot;:40,&quot;isEndPoint&quot;:false},{&quot;x&quot;:94,&quot;y&quot;:39.15,&quot;isEndPoint&quot;:false},{&quot;x&quot;:87.69,&quot;y&quot;:37.66,&quot;isEndPoint&quot;:true},{&quot;x&quot;:84.40703498409974,&quot;y&quot;:36.90895207442426,&quot;isEndPoint&quot;:false},{&quot;x&quot;:81.05682404324511,&quot;y&quot;:36.49017570681744,&quot;isEndPoint&quot;:false},{&quot;x&quot;:77.69000000000007,&quot;y&quot;:36.41000000000001,&quot;isEndPoint&quot;:true},{&quot;x&quot;:77.69000000000007,&quot;y&quot;:36.41000000000001,&quot;isEndPoint&quot;:true},{&quot;x&quot;:76.37,&quot;y&quot;:36.41000000000001,&quot;isEndPoint&quot;:true},{&quot;x&quot;:76.37,&quot;y&quot;:36.41000000000001,&quot;isEndPoint&quot;:true},{&quot;x&quot;:73.00322604748777,&quot;y&quot;:36.490850164031514,&quot;isEndPoint&quot;:false},{&quot;x&quot;:69.65308248665808,&quot;y&quot;:36.909618109135224,&quot;isEndPoint&quot;:false},{&quot;x&quot;:66.37,&quot;y&quot;:37.65999999999999,&quot;isEndPoint&quot;:true},{&quot;x&quot;:60,&quot;y&quot;:39.15,&quot;isEndPoint&quot;:false},{&quot;x&quot;:56.05,&quot;y&quot;:40,&quot;isEndPoint&quot;:false},{&quot;x&quot;:48.54,&quot;y&quot;:43.59,&quot;isEndPoint&quot;:true},{&quot;x&quot;:44.14,&quot;y&quot;:45.68000000000001,&quot;isEndPoint&quot;:false},{&quot;x&quot;:38.54,&quot;y&quot;:49.150000000000006,&quot;isEndPoint&quot;:false},{&quot;x&quot;:33.96,&quot;y&quot;:50.510000000000005,&quot;isEndPoint&quot;:true},{&quot;x&quot;:29.578271315999423,&quot;y&quot;:51.7739784089631,&quot;isEndPoint&quot;:false},{&quot;x&quot;:25.11425530377125,&quot;y&quot;:52.73293993254805,&quot;isEndPoint&quot;:false},{&quot;x&quot;:20.599999999999948,&quot;y&quot;:53.38000000000001,&quot;isEndPoint&quot;:true},{&quot;x&quot;:11.9,&quot;y&quot;:54.81,&quot;isEndPoint&quot;:false},{&quot;x&quot;:3.15,&quot;y&quot;:54.72,&quot;isEndPoint&quot;:false},{&quot;x&quot;:3,&quot;y&quot;:67.05,&quot;isEndPoint&quot;:true},{&quot;x&quot;:3,&quot;y&quot;:67.05,&quot;isEndPoint&quot;:true},{&quot;x&quot;:3.16,&quot;y&quot;:73.91,&quot;isEndPoint&quot;:false},{&quot;x&quot;:6.05,&quot;y&quot;:75.61,&quot;isEndPoint&quot;:false},{&quot;x&quot;:9.77,&quot;y&quot;:75.61,&quot;isEndPoint&quot;:true},{&quot;x&quot;:144.31,&quot;y&quot;:75.61,&quot;isEndPoint&quot;:true},{&quot;x&quot;:148.04,&quot;y&quot;:75.61,&quot;isEndPoint&quot;:false},{&quot;x&quot;:151.09,&quot;y&quot;:74.33,&quot;isEndPoint&quot;:false},{&quot;x&quot;:151.09,&quot;y&quot;:67.08,&quot;isEndPoint&quot;:true},{&quot;x&quot;:151.09,&quot;y&quot;:65.38,&quot;isEndPoint&quot;:true},{&quot;x&quot;:151.09,&quot;y&quot;:56.28,&quot;isEndPoint&quot;:false},{&quot;x&quot;:142.17,&quot;y&quot;:54.81,&quot;isEndPoint&quot;:false},{&quot;x&quot;:133.48,&quot;y&quot;:53.38,&quot;isEndPoint&quot;:true}],&quot;closed&quot;:true}},&quot;pathStyles&quot;:[{&quot;type&quot;:&quot;FILL&quot;,&quot;fillStyle&quot;:&quot;#f7cbcb&quot;},{&quot;type&quot;:&quot;STROKE&quot;,&quot;strokeStyle&quot;:&quot;#cf8b8b&quot;,&quot;lineWidth&quot;:2,&quot;lineJoin&quot;:&quot;round&quot;}],&quot;opacity&quot;:1},&quot;8fb5b048-1bb3-4e80-9780-812a5783e332&quot;:{&quot;type&quot;:&quot;FIGURE_OBJECT&quot;,&quot;id&quot;:&quot;8fb5b048-1bb3-4e80-9780-812a5783e332&quot;,&quot;parent&quot;:{&quot;type&quot;:&quot;CHILD&quot;,&quot;parentId&quot;:&quot;32b3a856-4408-456c-a957-633ac613b29e&quot;,&quot;order&quot;:&quot;5&quot;},&quot;relativeTransform&quot;:{&quot;translate&quot;:{&quot;x&quot;:0,&quot;y&quot;:0},&quot;rotate&quot;:0,&quot;skewX&quot;:0,&quot;scale&quot;:{&quot;x&quot;:1,&quot;y&quot;:1}}},&quot;5ab0d6d3-1bd9-4edb-a2a6-bc12f9c74ee6&quot;:{&quot;type&quot;:&quot;FIGURE_OBJECT&quot;,&quot;id&quot;:&quot;5ab0d6d3-1bd9-4edb-a2a6-bc12f9c74ee6&quot;,&quot;parent&quot;:{&quot;type&quot;:&quot;CHILD&quot;,&quot;parentId&quot;:&quot;8fb5b048-1bb3-4e80-9780-812a5783e332&quot;,&quot;order&quot;:&quot;5&quot;},&quot;relativeTransform&quot;:{&quot;translate&quot;:{&quot;x&quot;:77.04,&quot;y&quot;:51.31},&quot;rotate&quot;:0,&quot;skewX&quot;:0,&quot;scale&quot;:{&quot;x&quot;:1,&quot;y&quot;:1}},&quot;path&quot;:{&quot;type&quot;:&quot;ELLIPSE&quot;,&quot;size&quot;:{&quot;x&quot;:31.48,&quot;y&quot;:14.56}},&quot;pathStyles&quot;:[{&quot;type&quot;:&quot;FILL&quot;,&quot;fillStyle&quot;:&quot;#ebafaf&quot;},{&quot;type&quot;:&quot;STROKE&quot;,&quot;strokeStyle&quot;:&quot;#db9b9b&quot;,&quot;lineWidth&quot;:1.5,&quot;lineJoin&quot;:&quot;round&quot;}],&quot;opacity&quot;:1},&quot;d658f81a-aa3a-4df1-a2a0-8d3899b49169&quot;:{&quot;type&quot;:&quot;FIGURE_OBJECT&quot;,&quot;id&quot;:&quot;d658f81a-aa3a-4df1-a2a0-8d3899b49169&quot;,&quot;parent&quot;:{&quot;type&quot;:&quot;CHILD&quot;,&quot;parentId&quot;:&quot;3376289f-cf32-49f3-af66-f7675ae64ac6&quot;,&quot;order&quot;:&quot;5&quot;},&quot;relativeTransform&quot;:{&quot;translate&quot;:{&quot;x&quot;:-630.2162775248813,&quot;y&quot;:-353.6093249632471},&quot;rotate&quot;:3.1415926535897927}},&quot;0f652ace-799f-4689-9248-f645cd223e22&quot;:{&quot;type&quot;:&quot;FIGURE_OBJECT&quot;,&quot;id&quot;:&quot;0f652ace-799f-4689-9248-f645cd223e22&quot;,&quot;relativeTransform&quot;:{&quot;translate&quot;:{&quot;x&quot;:5.4315732545555395,&quot;y&quot;:103.15055820948993},&quot;rotate&quot;:-2.953067449354832e-16},&quot;opacity&quot;:1,&quot;path&quot;:{&quot;type&quot;:&quot;POLY_LINE&quot;,&quot;points&quot;:[{&quot;x&quot;:250.305005139739,&quot;y&quot;:-23.1482933419534},{&quot;x&quot;:-361.81316815022,&quot;y&quot;:-23.1482933419534},{&quot;x&quot;:-407.9659268857402,&quot;y&quot;:23.13246520100433}],&quot;closed&quot;:false,&quot;cornerRounding&quot;:{&quot;type&quot;:&quot;ARC_LENGTH&quot;,&quot;global&quot;:95.10713198410367}},&quot;pathStyles&quot;:[{&quot;type&quot;:&quot;FILL&quot;,&quot;fillStyle&quot;:&quot;rgba(0,0,0,0)&quot;},{&quot;type&quot;:&quot;STROKE&quot;,&quot;strokeStyle&quot;:&quot;rgba(224,127,128,1)&quot;,&quot;lineWidth&quot;:5.5067953510856915,&quot;lineJoin&quot;:&quot;round&quot;}],&quot;pathMarkers&quot;:{&quot;markerEnd&quot;:{&quot;type&quot;:&quot;PATH&quot;,&quot;units&quot;:{&quot;type&quot;:&quot;STROKE_WIDTH&quot;,&quot;scale&quot;:0.3},&quot;orient&quot;:{&quot;type&quot;:&quot;AUTO_START_REVERSE&quot;},&quot;name&quot;:&quot;dot&quot;,&quot;relativeTransform&quot;:{&quot;translate&quot;:{&quot;x&quot;:0,&quot;y&quot;:0},&quot;rotate&quot;:0,&quot;skewX&quot;:0,&quot;scale&quot;:{&quot;x&quot;:1,&quot;y&quot;:1}},&quot;path&quot;:{&quot;type&quot;:&quot;SPLINE&quot;,&quot;spline&quot;:{&quot;points&quot;:[{&quot;x&quot;:-1.7,&quot;y&quot;:0,&quot;isEndPoint&quot;:true},{&quot;x&quot;:-1.6999999999999997,&quot;y&quot;:0.9388840747123488,&quot;isEndPoint&quot;:false},{&quot;x&quot;:-0.9388840747123485,&quot;y&quot;:1.7,&quot;isEndPoint&quot;:false},{&quot;x&quot;:1.0409497792752501e-16,&quot;y&quot;:1.7,&quot;isEndPoint&quot;:true},{&quot;x&quot;:0.9388840747123488,&quot;y&quot;:1.7,&quot;isEndPoint&quot;:false},{&quot;x&quot;:1.7,&quot;y&quot;:0.9388840747123487,&quot;isEndPoint&quot;:false},{&quot;x&quot;:1.7,&quot;y&quot;:0,&quot;isEndPoint&quot;:true},{&quot;x&quot;:1.7,&quot;y&quot;:-0.9388840747123487,&quot;isEndPoint&quot;:false},{&quot;x&quot;:0.9388840747123488,&quot;y&quot;:-1.7,&quot;isEndPoint&quot;:false},{&quot;x&quot;:1.0409497792752501e-16,&quot;y&quot;:-1.7,&quot;isEndPoint&quot;:true},{&quot;x&quot;:-0.9388840747123485,&quot;y&quot;:-1.7,&quot;isEndPoint&quot;:false},{&quot;x&quot;:-1.6999999999999997,&quot;y&quot;:-0.9388840747123488,&quot;isEndPoint&quot;:false},{&quot;x&quot;:-1.7,&quot;y&quot;:-2.0818995585505003e-16,&quot;isEndPoint&quot;:true}],&quot;closed&quot;:false}},&quot;pathStyles&quot;:[{&quot;type&quot;:&quot;FILL&quot;,&quot;fillStyle&quot;:&quot;context-stroke-flat&quot;}]}},&quot;isLocked&quot;:false,&quot;parent&quot;:{&quot;type&quot;:&quot;CHILD&quot;,&quot;parentId&quot;:&quot;d658f81a-aa3a-4df1-a2a0-8d3899b49169&quot;,&quot;order&quot;:&quot;5&quot;},&quot;connectorInfo&quot;:{&quot;connectedObjects&quot;:[],&quot;type&quot;:&quot;ELBOW&quot;,&quot;offset&quot;:{&quot;x&quot;:0,&quot;y&quot;:0},&quot;bending&quot;:-0.1,&quot;firstElementIsHead&quot;:true,&quot;customized&quot;:true}},&quot;77a33fe9-a51a-48b1-b2be-36d0fc4f39f2&quot;:{&quot;type&quot;:&quot;FIGURE_OBJECT&quot;,&quot;id&quot;:&quot;77a33fe9-a51a-48b1-b2be-36d0fc4f39f2&quot;,&quot;parent&quot;:{&quot;type&quot;:&quot;CROP&quot;,&quot;parentId&quot;:&quot;d658f81a-aa3a-4df1-a2a0-8d3899b49169&quot;,&quot;order&quot;:&quot;5&quot;},&quot;relativeTransform&quot;:{&quot;translate&quot;:{&quot;x&quot;:-63.43198864724913,&quot;y&quot;:98.77229179522841},&quot;rotate&quot;:6.283185307179586,&quot;skewX&quot;:5.580337251338045e-17,&quot;scale&quot;:{&quot;x&quot;:-132.16173413585585,&quot;y&quot;:42.97885539685436}},&quot;path&quot;:{&quot;type&quot;:&quot;RECT&quot;,&quot;size&quot;:{&quot;x&quot;:2,&quot;y&quot;:2}},&quot;pathStyles&quot;:[{&quot;type&quot;:&quot;FILL&quot;,&quot;fillStyle&quot;:&quot;#fff&quot;}],&quot;isFrozen&quot;:true},&quot;54050e94-e90f-4923-9433-c08d1c2fc021&quot;:{&quot;type&quot;:&quot;FIGURE_OBJECT&quot;,&quot;id&quot;:&quot;54050e94-e90f-4923-9433-c08d1c2fc021&quot;,&quot;parent&quot;:{&quot;type&quot;:&quot;CHILD&quot;,&quot;parentId&quot;:&quot;3376289f-cf32-49f3-af66-f7675ae64ac6&quot;,&quot;order&quot;:&quot;2&quot;},&quot;relativeTransform&quot;:{&quot;translate&quot;:{&quot;x&quot;:-562.5225464128201,&quot;y&quot;:-350.37646834082005},&quot;rotate&quot;:3.1415926535897927}},&quot;b0471edf-ef24-4700-bf74-d008b28deb45&quot;:{&quot;relativeTransform&quot;:{&quot;translate&quot;:{&quot;x&quot;:134.7841574007691,&quot;y&quot;:96.59024686395763},&quot;rotate&quot;:3.141592653589793},&quot;type&quot;:&quot;FIGURE_OBJECT&quot;,&quot;id&quot;:&quot;b0471edf-ef24-4700-bf74-d008b28deb45&quot;,&quot;name&quot;:&quot;Endothelial brush (straight)&quot;,&quot;displayName&quot;:&quot;Endothelial brush (straight)&quot;,&quot;opacity&quot;:1,&quot;source&quot;:{&quot;id&quot;:&quot;61d9ad9ff9385600a21ea442&quot;,&quot;type&quot;:&quot;ASSETS&quot;},&quot;path&quot;:{&quot;type&quot;:&quot;POLY_LINE&quot;,&quot;points&quot;:[{&quot;x&quot;:-229.79541622610992,&quot;y&quot;:0},{&quot;x&quot;:241.755451362685,&quot;y&quot;:0},{&quot;x&quot;:348.0599451454492,&quot;y&quot;:0},{&quot;x&quot;:373.0377665502556,&quot;y&quot;:4.097787856694061},{&quot;x&quot;:383.16356876706624,&quot;y&quot;:9.493671936354545},{&quot;x&quot;:437.5619566989874,&quot;y&quot;:-3.8462398051201503},{&quot;x&quot;:483.72948990843105,&quot;y&quot;:11.104015916726937}],&quot;closed&quot;:false},&quot;pathStyles&quot;:[{&quot;type&quot;:&quot;FILL&quot;,&quot;fillStyle&quot;:&quot;rgba(0,0,0,0)&quot;},{&quot;type&quot;:&quot;STROKE&quot;,&quot;strokeStyle&quot;:&quot;rgba(0,0,0,0)&quot;,&quot;lineWidth&quot;:51.74427725489907,&quot;lineJoin&quot;:&quot;round&quot;}],&quot;pathSmoothing&quot;:{&quot;type&quot;:&quot;CATMULL_SMOOTHING&quot;,&quot;smoothing&quot;:0.2},&quot;pathPattern&quot;:{&quot;type&quot;:&quot;ROW&quot;,&quot;patternId&quot;:&quot;81d87490-43a4-44ff-a199-52edf3c8c966&quot;,&quot;patternTransform&quot;:{&quot;translate&quot;:{&quot;x&quot;:-0.02752041043216269,&quot;y&quot;:-0.5},&quot;rotate&quot;:1.2246467991473532e-16,&quot;skewX&quot;:0,&quot;scale&quot;:{&quot;x&quot;:0.009173470144054247,&quot;y&quot;:0.009173470144054247}},&quot;xUnits&quot;:&quot;STROKE_WIDTH&quot;,&quot;yUnits&quot;:&quot;STROKE_WIDTH&quot;,&quot;bending&quot;:true,&quot;repeat&quot;:{&quot;distance&quot;:1.3584991936329935,&quot;align&quot;:&quot;CENTER&quot;},&quot;isPremium&quot;:true},&quot;isLocked&quot;:false,&quot;parent&quot;:{&quot;type&quot;:&quot;CHILD&quot;,&quot;parentId&quot;:&quot;54050e94-e90f-4923-9433-c08d1c2fc021&quot;,&quot;order&quot;:&quot;5&quot;},&quot;isPremium&quot;:true,&quot;connectorInfo&quot;:{&quot;connectedObjects&quot;:[],&quot;type&quot;:&quot;LINE&quot;,&quot;offset&quot;:{&quot;x&quot;:0,&quot;y&quot;:0},&quot;bending&quot;:0.1,&quot;firstElementIsHead&quot;:true,&quot;customized&quot;:true}},&quot;81d87490-43a4-44ff-a199-52edf3c8c966&quot;:{&quot;type&quot;:&quot;FIGURE_OBJECT&quot;,&quot;id&quot;:&quot;81d87490-43a4-44ff-a199-52edf3c8c966&quot;,&quot;relativeTransform&quot;:{&quot;translate&quot;:{&quot;x&quot;:0,&quot;y&quot;:0},&quot;rotate&quot;:0,&quot;skewX&quot;:0,&quot;scale&quot;:{&quot;x&quot;:1,&quot;y&quot;:1}},&quot;source&quot;:{&quot;type&quot;:&quot;ASSETS&quot;,&quot;id&quot;:&quot;61802f08fc6cdc002923c0c3&quot;},&quot;name&quot;:&quot;Endothelial cell 1&quot;},&quot;edbd4472-440a-4733-8f1c-439197e5caae&quot;:{&quot;type&quot;:&quot;FIGURE_OBJECT&quot;,&quot;id&quot;:&quot;edbd4472-440a-4733-8f1c-439197e5caae&quot;,&quot;parent&quot;:{&quot;type&quot;:&quot;CHILD&quot;,&quot;parentId&quot;:&quot;81d87490-43a4-44ff-a199-52edf3c8c966&quot;,&quot;order&quot;:&quot;2&quot;},&quot;relativeTransform&quot;:{&quot;translate&quot;:{&quot;x&quot;:0,&quot;y&quot;:0},&quot;rotate&quot;:0,&quot;skewX&quot;:0,&quot;scale&quot;:{&quot;x&quot;:1,&quot;y&quot;:1}}},&quot;4aaa9981-3052-40ef-bf07-7aa6ae945c7e&quot;:{&quot;type&quot;:&quot;FIGURE_OBJECT&quot;,&quot;id&quot;:&quot;4aaa9981-3052-40ef-bf07-7aa6ae945c7e&quot;,&quot;parent&quot;:{&quot;type&quot;:&quot;CHILD&quot;,&quot;parentId&quot;:&quot;edbd4472-440a-4733-8f1c-439197e5caae&quot;,&quot;order&quot;:&quot;5&quot;},&quot;relativeTransform&quot;:{&quot;translate&quot;:{&quot;x&quot;:0,&quot;y&quot;:0},&quot;rotate&quot;:0,&quot;skewX&quot;:0,&quot;scale&quot;:{&quot;x&quot;:1,&quot;y&quot;:1}},&quot;path&quot;:{&quot;type&quot;:&quot;SPLINE&quot;,&quot;spline&quot;:{&quot;points&quot;:[{&quot;x&quot;:133.48,&quot;y&quot;:53.38,&quot;isEndPoint&quot;:true},{&quot;x&quot;:128.96555796511586,&quot;y&quot;:52.73398430559254,&quot;isEndPoint&quot;:false},{&quot;x&quot;:124.50147002905385,&quot;y&quot;:51.77500733130377,&quot;isEndPoint&quot;:false},{&quot;x&quot;:120.12,&quot;y&quot;:50.51000000000002,&quot;isEndPoint&quot;:true},{&quot;x&quot;:115.54,&quot;y&quot;:49.15000000000002,&quot;isEndPoint&quot;:false},{&quot;x&quot;:109.93,&quot;y&quot;:45.68000000000002,&quot;isEndPoint&quot;:false},{&quot;x&quot;:105.53,&quot;y&quot;:43.59000000000002,&quot;isEndPoint&quot;:true},{&quot;x&quot;:98,&quot;y&quot;:40,&quot;isEndPoint&quot;:false},{&quot;x&quot;:94,&quot;y&quot;:39.15,&quot;isEndPoint&quot;:false},{&quot;x&quot;:87.69,&quot;y&quot;:37.66,&quot;isEndPoint&quot;:true},{&quot;x&quot;:84.40703498409974,&quot;y&quot;:36.90895207442426,&quot;isEndPoint&quot;:false},{&quot;x&quot;:81.05682404324511,&quot;y&quot;:36.49017570681744,&quot;isEndPoint&quot;:false},{&quot;x&quot;:77.69000000000007,&quot;y&quot;:36.41000000000001,&quot;isEndPoint&quot;:true},{&quot;x&quot;:77.69000000000007,&quot;y&quot;:36.41000000000001,&quot;isEndPoint&quot;:true},{&quot;x&quot;:76.37,&quot;y&quot;:36.41000000000001,&quot;isEndPoint&quot;:true},{&quot;x&quot;:76.37,&quot;y&quot;:36.41000000000001,&quot;isEndPoint&quot;:true},{&quot;x&quot;:73.00322604748777,&quot;y&quot;:36.490850164031514,&quot;isEndPoint&quot;:false},{&quot;x&quot;:69.65308248665808,&quot;y&quot;:36.909618109135224,&quot;isEndPoint&quot;:false},{&quot;x&quot;:66.37,&quot;y&quot;:37.65999999999999,&quot;isEndPoint&quot;:true},{&quot;x&quot;:60,&quot;y&quot;:39.15,&quot;isEndPoint&quot;:false},{&quot;x&quot;:56.05,&quot;y&quot;:40,&quot;isEndPoint&quot;:false},{&quot;x&quot;:48.54,&quot;y&quot;:43.59,&quot;isEndPoint&quot;:true},{&quot;x&quot;:44.14,&quot;y&quot;:45.68000000000001,&quot;isEndPoint&quot;:false},{&quot;x&quot;:38.54,&quot;y&quot;:49.150000000000006,&quot;isEndPoint&quot;:false},{&quot;x&quot;:33.96,&quot;y&quot;:50.510000000000005,&quot;isEndPoint&quot;:true},{&quot;x&quot;:29.578271315999423,&quot;y&quot;:51.7739784089631,&quot;isEndPoint&quot;:false},{&quot;x&quot;:25.11425530377125,&quot;y&quot;:52.73293993254805,&quot;isEndPoint&quot;:false},{&quot;x&quot;:20.599999999999948,&quot;y&quot;:53.38000000000001,&quot;isEndPoint&quot;:true},{&quot;x&quot;:11.9,&quot;y&quot;:54.81,&quot;isEndPoint&quot;:false},{&quot;x&quot;:3.15,&quot;y&quot;:54.72,&quot;isEndPoint&quot;:false},{&quot;x&quot;:3,&quot;y&quot;:67.05,&quot;isEndPoint&quot;:true},{&quot;x&quot;:3,&quot;y&quot;:67.05,&quot;isEndPoint&quot;:true},{&quot;x&quot;:3.16,&quot;y&quot;:73.91,&quot;isEndPoint&quot;:false},{&quot;x&quot;:6.05,&quot;y&quot;:75.61,&quot;isEndPoint&quot;:false},{&quot;x&quot;:9.77,&quot;y&quot;:75.61,&quot;isEndPoint&quot;:true},{&quot;x&quot;:144.31,&quot;y&quot;:75.61,&quot;isEndPoint&quot;:true},{&quot;x&quot;:148.04,&quot;y&quot;:75.61,&quot;isEndPoint&quot;:false},{&quot;x&quot;:151.09,&quot;y&quot;:74.33,&quot;isEndPoint&quot;:false},{&quot;x&quot;:151.09,&quot;y&quot;:67.08,&quot;isEndPoint&quot;:true},{&quot;x&quot;:151.09,&quot;y&quot;:65.38,&quot;isEndPoint&quot;:true},{&quot;x&quot;:151.09,&quot;y&quot;:56.28,&quot;isEndPoint&quot;:false},{&quot;x&quot;:142.17,&quot;y&quot;:54.81,&quot;isEndPoint&quot;:false},{&quot;x&quot;:133.48,&quot;y&quot;:53.38,&quot;isEndPoint&quot;:true}],&quot;closed&quot;:true}},&quot;pathStyles&quot;:[{&quot;type&quot;:&quot;FILL&quot;,&quot;fillStyle&quot;:&quot;#f7cbcb&quot;},{&quot;type&quot;:&quot;STROKE&quot;,&quot;strokeStyle&quot;:&quot;#cf8b8b&quot;,&quot;lineWidth&quot;:2,&quot;lineJoin&quot;:&quot;round&quot;}],&quot;opacity&quot;:1},&quot;19beb6f6-ff8c-487a-b8c5-f889b839f60e&quot;:{&quot;type&quot;:&quot;FIGURE_OBJECT&quot;,&quot;id&quot;:&quot;19beb6f6-ff8c-487a-b8c5-f889b839f60e&quot;,&quot;parent&quot;:{&quot;type&quot;:&quot;CHILD&quot;,&quot;parentId&quot;:&quot;81d87490-43a4-44ff-a199-52edf3c8c966&quot;,&quot;order&quot;:&quot;5&quot;},&quot;relativeTransform&quot;:{&quot;translate&quot;:{&quot;x&quot;:0,&quot;y&quot;:0},&quot;rotate&quot;:0,&quot;skewX&quot;:0,&quot;scale&quot;:{&quot;x&quot;:1,&quot;y&quot;:1}}},&quot;c3429ffa-c068-4774-8fa0-82a1fb7098f1&quot;:{&quot;type&quot;:&quot;FIGURE_OBJECT&quot;,&quot;id&quot;:&quot;c3429ffa-c068-4774-8fa0-82a1fb7098f1&quot;,&quot;parent&quot;:{&quot;type&quot;:&quot;CHILD&quot;,&quot;parentId&quot;:&quot;19beb6f6-ff8c-487a-b8c5-f889b839f60e&quot;,&quot;order&quot;:&quot;5&quot;},&quot;relativeTransform&quot;:{&quot;translate&quot;:{&quot;x&quot;:77.04,&quot;y&quot;:51.31},&quot;rotate&quot;:0,&quot;skewX&quot;:0,&quot;scale&quot;:{&quot;x&quot;:1,&quot;y&quot;:1}},&quot;path&quot;:{&quot;type&quot;:&quot;ELLIPSE&quot;,&quot;size&quot;:{&quot;x&quot;:31.48,&quot;y&quot;:14.56}},&quot;pathStyles&quot;:[{&quot;type&quot;:&quot;FILL&quot;,&quot;fillStyle&quot;:&quot;#ebafaf&quot;},{&quot;type&quot;:&quot;STROKE&quot;,&quot;strokeStyle&quot;:&quot;#db9b9b&quot;,&quot;lineWidth&quot;:1.5,&quot;lineJoin&quot;:&quot;round&quot;}],&quot;opacity&quot;:1},&quot;addcb1d8-a55f-476a-98e9-6e45ec52bc7b&quot;:{&quot;type&quot;:&quot;FIGURE_OBJECT&quot;,&quot;id&quot;:&quot;addcb1d8-a55f-476a-98e9-6e45ec52bc7b&quot;,&quot;parent&quot;:{&quot;type&quot;:&quot;CROP&quot;,&quot;parentId&quot;:&quot;54050e94-e90f-4923-9433-c08d1c2fc021&quot;,&quot;order&quot;:&quot;5&quot;},&quot;relativeTransform&quot;:{&quot;translate&quot;:{&quot;x&quot;:4.018429742561559,&quot;y&quot;:93.12239320619142},&quot;rotate&quot;:6.283185307179586,&quot;skewX&quot;:6.84288375712844e-17,&quot;scale&quot;:{&quot;x&quot;:-131.91917233781768,&quot;y&quot;:49.93007886607988}},&quot;path&quot;:{&quot;type&quot;:&quot;RECT&quot;,&quot;size&quot;:{&quot;x&quot;:2,&quot;y&quot;:2}},&quot;pathStyles&quot;:[{&quot;type&quot;:&quot;FILL&quot;,&quot;fillStyle&quot;:&quot;#fff&quot;}],&quot;isFrozen&quot;:true},&quot;02894e89-2945-42d7-87e0-5011ab541989&quot;:{&quot;type&quot;:&quot;FIGURE_OBJECT&quot;,&quot;id&quot;:&quot;02894e89-2945-42d7-87e0-5011ab541989&quot;,&quot;parent&quot;:{&quot;type&quot;:&quot;CHILD&quot;,&quot;parentId&quot;:&quot;68fc9452-26ca-4934-b2f4-4fe8bda8e0c1&quot;,&quot;order&quot;:&quot;9999999999999999999575&quot;},&quot;relativeTransform&quot;:{&quot;translate&quot;:{&quot;x&quot;:-1105.423285365835,&quot;y&quot;:197.28883272709174},&quot;rotate&quot;:0}},&quot;5480e7b6-773b-4553-bd9e-ae8ec90e74a2&quot;:{&quot;relativeTransform&quot;:{&quot;translate&quot;:{&quot;x&quot;:-124.25102491930542,&quot;y&quot;:229.87204149092858},&quot;rotate&quot;:0},&quot;type&quot;:&quot;FIGURE_OBJECT&quot;,&quot;id&quot;:&quot;5480e7b6-773b-4553-bd9e-ae8ec90e74a2&quot;,&quot;name&quot;:&quot;Endothelial brush (straight)&quot;,&quot;displayName&quot;:&quot;Endothelial brush (straight)&quot;,&quot;opacity&quot;:1,&quot;source&quot;:{&quot;id&quot;:&quot;61d9ad9ff9385600a21ea442&quot;,&quot;type&quot;:&quot;ASSETS&quot;},&quot;path&quot;:{&quot;type&quot;:&quot;POLY_LINE&quot;,&quot;points&quot;:[{&quot;x&quot;:-216.31155206002538,&quot;y&quot;:0},{&quot;x&quot;:227.56979996406278,&quot;y&quot;:0},{&quot;x&quot;:308.366788552239,&quot;y&quot;:3.7044150659697737},{&quot;x&quot;:327.1719866571841,&quot;y&quot;:3.7044150659697737},{&quot;x&quot;:339.8558960094049,&quot;y&quot;:4.660008239560451},{&quot;x&quot;:345.90572875110865,&quot;y&quot;:4.660008239560451},{&quot;x&quot;:359.36965485452384,&quot;y&quot;:4.660008239560451},{&quot;x&quot;:369.39301499006734,&quot;y&quot;:7.260983412292521},{&quot;x&quot;:397.0006784670848,&quot;y&quot;:17.111239292054645},{&quot;x&quot;:427.2350975015644,&quot;y&quot;:37.710544117775136}],&quot;closed&quot;:false},&quot;pathStyles&quot;:[{&quot;type&quot;:&quot;FILL&quot;,&quot;fillStyle&quot;:&quot;rgba(0,0,0,0)&quot;},{&quot;type&quot;:&quot;STROKE&quot;,&quot;strokeStyle&quot;:&quot;rgba(0,0,0,0)&quot;,&quot;lineWidth&quot;:47.714683871892674,&quot;lineJoin&quot;:&quot;round&quot;}],&quot;pathSmoothing&quot;:{&quot;type&quot;:&quot;CATMULL_SMOOTHING&quot;,&quot;smoothing&quot;:0.2},&quot;pathPattern&quot;:{&quot;type&quot;:&quot;ROW&quot;,&quot;patternId&quot;:&quot;3faf678a-b486-4ac0-894b-c1c76a988068&quot;,&quot;patternTransform&quot;:{&quot;translate&quot;:{&quot;x&quot;:-0.02752041043216269,&quot;y&quot;:-0.5},&quot;rotate&quot;:0,&quot;skewX&quot;:0,&quot;scale&quot;:{&quot;x&quot;:0.009173470144054247,&quot;y&quot;:0.009173470144054247}},&quot;xUnits&quot;:&quot;STROKE_WIDTH&quot;,&quot;yUnits&quot;:&quot;STROKE_WIDTH&quot;,&quot;bending&quot;:true,&quot;repeat&quot;:{&quot;distance&quot;:1.3584991936329935,&quot;align&quot;:&quot;CENTER&quot;},&quot;isPremium&quot;:true},&quot;isLocked&quot;:false,&quot;parent&quot;:{&quot;type&quot;:&quot;CHILD&quot;,&quot;parentId&quot;:&quot;02894e89-2945-42d7-87e0-5011ab541989&quot;,&quot;order&quot;:&quot;5&quot;},&quot;isPremium&quot;:true,&quot;connectorInfo&quot;:{&quot;connectedObjects&quot;:[],&quot;type&quot;:&quot;LINE&quot;,&quot;offset&quot;:{&quot;x&quot;:0,&quot;y&quot;:0},&quot;bending&quot;:0.1,&quot;firstElementIsHead&quot;:true,&quot;customized&quot;:true}},&quot;3faf678a-b486-4ac0-894b-c1c76a988068&quot;:{&quot;type&quot;:&quot;FIGURE_OBJECT&quot;,&quot;id&quot;:&quot;3faf678a-b486-4ac0-894b-c1c76a988068&quot;,&quot;relativeTransform&quot;:{&quot;translate&quot;:{&quot;x&quot;:0,&quot;y&quot;:0},&quot;rotate&quot;:0,&quot;skewX&quot;:0,&quot;scale&quot;:{&quot;x&quot;:1,&quot;y&quot;:1}},&quot;source&quot;:{&quot;type&quot;:&quot;ASSETS&quot;,&quot;id&quot;:&quot;61802f08fc6cdc002923c0c3&quot;},&quot;name&quot;:&quot;Endothelial cell 1&quot;},&quot;df991c41-c629-4327-aca5-df2310c39fa7&quot;:{&quot;type&quot;:&quot;FIGURE_OBJECT&quot;,&quot;id&quot;:&quot;df991c41-c629-4327-aca5-df2310c39fa7&quot;,&quot;parent&quot;:{&quot;type&quot;:&quot;CHILD&quot;,&quot;parentId&quot;:&quot;3faf678a-b486-4ac0-894b-c1c76a988068&quot;,&quot;order&quot;:&quot;2&quot;},&quot;relativeTransform&quot;:{&quot;translate&quot;:{&quot;x&quot;:0,&quot;y&quot;:0},&quot;rotate&quot;:0,&quot;skewX&quot;:0,&quot;scale&quot;:{&quot;x&quot;:1,&quot;y&quot;:1}}},&quot;f09a707f-2c86-4a23-a656-ef2b5b8b4f39&quot;:{&quot;type&quot;:&quot;FIGURE_OBJECT&quot;,&quot;id&quot;:&quot;f09a707f-2c86-4a23-a656-ef2b5b8b4f39&quot;,&quot;parent&quot;:{&quot;type&quot;:&quot;CHILD&quot;,&quot;parentId&quot;:&quot;df991c41-c629-4327-aca5-df2310c39fa7&quot;,&quot;order&quot;:&quot;5&quot;},&quot;relativeTransform&quot;:{&quot;translate&quot;:{&quot;x&quot;:0,&quot;y&quot;:0},&quot;rotate&quot;:0,&quot;skewX&quot;:0,&quot;scale&quot;:{&quot;x&quot;:1,&quot;y&quot;:1}},&quot;path&quot;:{&quot;type&quot;:&quot;SPLINE&quot;,&quot;spline&quot;:{&quot;points&quot;:[{&quot;x&quot;:133.48,&quot;y&quot;:53.38,&quot;isEndPoint&quot;:true},{&quot;x&quot;:128.96555796511586,&quot;y&quot;:52.73398430559254,&quot;isEndPoint&quot;:false},{&quot;x&quot;:124.50147002905385,&quot;y&quot;:51.77500733130377,&quot;isEndPoint&quot;:false},{&quot;x&quot;:120.12,&quot;y&quot;:50.51000000000002,&quot;isEndPoint&quot;:true},{&quot;x&quot;:115.54,&quot;y&quot;:49.15000000000002,&quot;isEndPoint&quot;:false},{&quot;x&quot;:109.93,&quot;y&quot;:45.68000000000002,&quot;isEndPoint&quot;:false},{&quot;x&quot;:105.53,&quot;y&quot;:43.59000000000002,&quot;isEndPoint&quot;:true},{&quot;x&quot;:98,&quot;y&quot;:40,&quot;isEndPoint&quot;:false},{&quot;x&quot;:94,&quot;y&quot;:39.15,&quot;isEndPoint&quot;:false},{&quot;x&quot;:87.69,&quot;y&quot;:37.66,&quot;isEndPoint&quot;:true},{&quot;x&quot;:84.40703498409974,&quot;y&quot;:36.90895207442426,&quot;isEndPoint&quot;:false},{&quot;x&quot;:81.05682404324511,&quot;y&quot;:36.49017570681744,&quot;isEndPoint&quot;:false},{&quot;x&quot;:77.69000000000007,&quot;y&quot;:36.41000000000001,&quot;isEndPoint&quot;:true},{&quot;x&quot;:77.69000000000007,&quot;y&quot;:36.41000000000001,&quot;isEndPoint&quot;:true},{&quot;x&quot;:76.37,&quot;y&quot;:36.41000000000001,&quot;isEndPoint&quot;:true},{&quot;x&quot;:76.37,&quot;y&quot;:36.41000000000001,&quot;isEndPoint&quot;:true},{&quot;x&quot;:73.00322604748777,&quot;y&quot;:36.490850164031514,&quot;isEndPoint&quot;:false},{&quot;x&quot;:69.65308248665808,&quot;y&quot;:36.909618109135224,&quot;isEndPoint&quot;:false},{&quot;x&quot;:66.37,&quot;y&quot;:37.65999999999999,&quot;isEndPoint&quot;:true},{&quot;x&quot;:60,&quot;y&quot;:39.15,&quot;isEndPoint&quot;:false},{&quot;x&quot;:56.05,&quot;y&quot;:40,&quot;isEndPoint&quot;:false},{&quot;x&quot;:48.54,&quot;y&quot;:43.59,&quot;isEndPoint&quot;:true},{&quot;x&quot;:44.14,&quot;y&quot;:45.68000000000001,&quot;isEndPoint&quot;:false},{&quot;x&quot;:38.54,&quot;y&quot;:49.150000000000006,&quot;isEndPoint&quot;:false},{&quot;x&quot;:33.96,&quot;y&quot;:50.510000000000005,&quot;isEndPoint&quot;:true},{&quot;x&quot;:29.578271315999423,&quot;y&quot;:51.7739784089631,&quot;isEndPoint&quot;:false},{&quot;x&quot;:25.11425530377125,&quot;y&quot;:52.73293993254805,&quot;isEndPoint&quot;:false},{&quot;x&quot;:20.599999999999948,&quot;y&quot;:53.38000000000001,&quot;isEndPoint&quot;:true},{&quot;x&quot;:11.9,&quot;y&quot;:54.81,&quot;isEndPoint&quot;:false},{&quot;x&quot;:3.15,&quot;y&quot;:54.72,&quot;isEndPoint&quot;:false},{&quot;x&quot;:3,&quot;y&quot;:67.05,&quot;isEndPoint&quot;:true},{&quot;x&quot;:3,&quot;y&quot;:67.05,&quot;isEndPoint&quot;:true},{&quot;x&quot;:3.16,&quot;y&quot;:73.91,&quot;isEndPoint&quot;:false},{&quot;x&quot;:6.05,&quot;y&quot;:75.61,&quot;isEndPoint&quot;:false},{&quot;x&quot;:9.77,&quot;y&quot;:75.61,&quot;isEndPoint&quot;:true},{&quot;x&quot;:144.31,&quot;y&quot;:75.61,&quot;isEndPoint&quot;:true},{&quot;x&quot;:148.04,&quot;y&quot;:75.61,&quot;isEndPoint&quot;:false},{&quot;x&quot;:151.09,&quot;y&quot;:74.33,&quot;isEndPoint&quot;:false},{&quot;x&quot;:151.09,&quot;y&quot;:67.08,&quot;isEndPoint&quot;:true},{&quot;x&quot;:151.09,&quot;y&quot;:65.38,&quot;isEndPoint&quot;:true},{&quot;x&quot;:151.09,&quot;y&quot;:56.28,&quot;isEndPoint&quot;:false},{&quot;x&quot;:142.17,&quot;y&quot;:54.81,&quot;isEndPoint&quot;:false},{&quot;x&quot;:133.48,&quot;y&quot;:53.38,&quot;isEndPoint&quot;:true}],&quot;closed&quot;:true}},&quot;pathStyles&quot;:[{&quot;type&quot;:&quot;FILL&quot;,&quot;fillStyle&quot;:&quot;#f7cbcb&quot;},{&quot;type&quot;:&quot;STROKE&quot;,&quot;strokeStyle&quot;:&quot;#cf8b8b&quot;,&quot;lineWidth&quot;:2,&quot;lineJoin&quot;:&quot;round&quot;}],&quot;opacity&quot;:1},&quot;d364e401-765a-4cc6-b2fe-c360c3de4894&quot;:{&quot;type&quot;:&quot;FIGURE_OBJECT&quot;,&quot;id&quot;:&quot;d364e401-765a-4cc6-b2fe-c360c3de4894&quot;,&quot;parent&quot;:{&quot;type&quot;:&quot;CHILD&quot;,&quot;parentId&quot;:&quot;3faf678a-b486-4ac0-894b-c1c76a988068&quot;,&quot;order&quot;:&quot;5&quot;},&quot;relativeTransform&quot;:{&quot;translate&quot;:{&quot;x&quot;:0,&quot;y&quot;:0},&quot;rotate&quot;:0,&quot;skewX&quot;:0,&quot;scale&quot;:{&quot;x&quot;:1,&quot;y&quot;:1}}},&quot;a2244701-212a-432a-80b0-61be3c0f9ef7&quot;:{&quot;type&quot;:&quot;FIGURE_OBJECT&quot;,&quot;id&quot;:&quot;a2244701-212a-432a-80b0-61be3c0f9ef7&quot;,&quot;parent&quot;:{&quot;type&quot;:&quot;CHILD&quot;,&quot;parentId&quot;:&quot;d364e401-765a-4cc6-b2fe-c360c3de4894&quot;,&quot;order&quot;:&quot;5&quot;},&quot;relativeTransform&quot;:{&quot;translate&quot;:{&quot;x&quot;:77.04,&quot;y&quot;:51.31},&quot;rotate&quot;:0,&quot;skewX&quot;:0,&quot;scale&quot;:{&quot;x&quot;:1,&quot;y&quot;:1}},&quot;path&quot;:{&quot;type&quot;:&quot;ELLIPSE&quot;,&quot;size&quot;:{&quot;x&quot;:31.48,&quot;y&quot;:14.56}},&quot;pathStyles&quot;:[{&quot;type&quot;:&quot;FILL&quot;,&quot;fillStyle&quot;:&quot;#ebafaf&quot;},{&quot;type&quot;:&quot;STROKE&quot;,&quot;strokeStyle&quot;:&quot;#db9b9b&quot;,&quot;lineWidth&quot;:1.5,&quot;lineJoin&quot;:&quot;round&quot;}],&quot;opacity&quot;:1},&quot;bca5b6e1-aa25-4a46-81fd-90f393effdbb&quot;:{&quot;type&quot;:&quot;FIGURE_OBJECT&quot;,&quot;id&quot;:&quot;bca5b6e1-aa25-4a46-81fd-90f393effdbb&quot;,&quot;parent&quot;:{&quot;type&quot;:&quot;CROP&quot;,&quot;parentId&quot;:&quot;02894e89-2945-42d7-87e0-5011ab541989&quot;,&quot;order&quot;:&quot;5&quot;},&quot;relativeTransform&quot;:{&quot;translate&quot;:{&quot;x&quot;:257.8761730254775,&quot;y&quot;:255.49935461085346},&quot;rotate&quot;:0,&quot;skewX&quot;:0,&quot;scale&quot;:{&quot;x&quot;:77.26966301753706,&quot;y&quot;:58.99148067817763}},&quot;path&quot;:{&quot;type&quot;:&quot;RECT&quot;,&quot;size&quot;:{&quot;x&quot;:2,&quot;y&quot;:2}},&quot;pathStyles&quot;:[{&quot;type&quot;:&quot;FILL&quot;,&quot;fillStyle&quot;:&quot;#fff&quot;}],&quot;isFrozen&quot;:true},&quot;65b77be4-bc3e-4b01-8447-5b995df7cd88&quot;:{&quot;type&quot;:&quot;FIGURE_OBJECT&quot;,&quot;id&quot;:&quot;65b77be4-bc3e-4b01-8447-5b995df7cd88&quot;,&quot;parent&quot;:{&quot;type&quot;:&quot;CHILD&quot;,&quot;parentId&quot;:&quot;68fc9452-26ca-4934-b2f4-4fe8bda8e0c1&quot;,&quot;order&quot;:&quot;999999999999999999957&quot;},&quot;relativeTransform&quot;:{&quot;translate&quot;:{&quot;x&quot;:-1041.3324403608644,&quot;y&quot;:249.73747045618552},&quot;rotate&quot;:0}},&quot;04b4301f-c2e5-47d5-afaf-4a39a2630060&quot;:{&quot;type&quot;:&quot;FIGURE_OBJECT&quot;,&quot;id&quot;:&quot;04b4301f-c2e5-47d5-afaf-4a39a2630060&quot;,&quot;relativeTransform&quot;:{&quot;translate&quot;:{&quot;x&quot;:-72.40126750839033,&quot;y&quot;:205.28747231482515},&quot;rotate&quot;:0},&quot;opacity&quot;:1,&quot;path&quot;:{&quot;type&quot;:&quot;POLY_LINE&quot;,&quot;points&quot;:[{&quot;x&quot;:-183.8501231157652,&quot;y&quot;:-13.986519055192113},{&quot;x&quot;:265.75335747755776,&quot;y&quot;:-13.986519055192113},{&quot;x&quot;:299.65276101094116,&quot;y&quot;:13.976955473474789}],&quot;closed&quot;:false,&quot;cornerRounding&quot;:{&quot;type&quot;:&quot;ARC_LENGTH&quot;,&quot;global&quot;:84.54783576312265},&quot;selectedObjectIds&quot;:[&quot;04b4301f-c2e5-47d5-afaf-4a39a2630060&quot;]},&quot;pathStyles&quot;:[{&quot;type&quot;:&quot;FILL&quot;,&quot;fillStyle&quot;:&quot;rgba(0,0,0,0)&quot;},{&quot;type&quot;:&quot;STROKE&quot;,&quot;strokeStyle&quot;:&quot;rgba(224,127,128,1)&quot;,&quot;lineWidth&quot;:4.449948154959157,&quot;lineJoin&quot;:&quot;round&quot;}],&quot;pathMarkers&quot;:{&quot;markerEnd&quot;:{&quot;type&quot;:&quot;PATH&quot;,&quot;units&quot;:{&quot;type&quot;:&quot;STROKE_WIDTH&quot;,&quot;scale&quot;:0.3},&quot;orient&quot;:{&quot;type&quot;:&quot;AUTO_START_REVERSE&quot;},&quot;name&quot;:&quot;dot&quot;,&quot;relativeTransform&quot;:{&quot;translate&quot;:{&quot;x&quot;:0,&quot;y&quot;:0},&quot;rotate&quot;:0,&quot;skewX&quot;:0,&quot;scale&quot;:{&quot;x&quot;:1,&quot;y&quot;:1}},&quot;path&quot;:{&quot;type&quot;:&quot;SPLINE&quot;,&quot;spline&quot;:{&quot;points&quot;:[{&quot;x&quot;:-1.7,&quot;y&quot;:0,&quot;isEndPoint&quot;:true},{&quot;x&quot;:-1.6999999999999997,&quot;y&quot;:0.9388840747123488,&quot;isEndPoint&quot;:false},{&quot;x&quot;:-0.9388840747123485,&quot;y&quot;:1.7,&quot;isEndPoint&quot;:false},{&quot;x&quot;:1.0409497792752501e-16,&quot;y&quot;:1.7,&quot;isEndPoint&quot;:true},{&quot;x&quot;:0.9388840747123488,&quot;y&quot;:1.7,&quot;isEndPoint&quot;:false},{&quot;x&quot;:1.7,&quot;y&quot;:0.9388840747123487,&quot;isEndPoint&quot;:false},{&quot;x&quot;:1.7,&quot;y&quot;:0,&quot;isEndPoint&quot;:true},{&quot;x&quot;:1.7,&quot;y&quot;:-0.9388840747123487,&quot;isEndPoint&quot;:false},{&quot;x&quot;:0.9388840747123488,&quot;y&quot;:-1.7,&quot;isEndPoint&quot;:false},{&quot;x&quot;:1.0409497792752501e-16,&quot;y&quot;:-1.7,&quot;isEndPoint&quot;:true},{&quot;x&quot;:-0.9388840747123485,&quot;y&quot;:-1.7,&quot;isEndPoint&quot;:false},{&quot;x&quot;:-1.6999999999999997,&quot;y&quot;:-0.9388840747123488,&quot;isEndPoint&quot;:false},{&quot;x&quot;:-1.7,&quot;y&quot;:-2.0818995585505003e-16,&quot;isEndPoint&quot;:true}],&quot;closed&quot;:false}},&quot;pathStyles&quot;:[{&quot;type&quot;:&quot;FILL&quot;,&quot;fillStyle&quot;:&quot;context-stroke-flat&quot;}]}},&quot;isLocked&quot;:false,&quot;parent&quot;:{&quot;type&quot;:&quot;CHILD&quot;,&quot;parentId&quot;:&quot;65b77be4-bc3e-4b01-8447-5b995df7cd88&quot;,&quot;order&quot;:&quot;5&quot;},&quot;connectorInfo&quot;:{&quot;connectedObjects&quot;:[],&quot;type&quot;:&quot;ELBOW&quot;,&quot;offset&quot;:{&quot;x&quot;:0,&quot;y&quot;:0},&quot;bending&quot;:-0.1,&quot;firstElementIsHead&quot;:true,&quot;customized&quot;:true}},&quot;01994f0c-70e5-4d7a-be78-60c9cf89f1d8&quot;:{&quot;type&quot;:&quot;FIGURE_OBJECT&quot;,&quot;id&quot;:&quot;01994f0c-70e5-4d7a-be78-60c9cf89f1d8&quot;,&quot;parent&quot;:{&quot;type&quot;:&quot;CROP&quot;,&quot;parentId&quot;:&quot;65b77be4-bc3e-4b01-8447-5b995df7cd88&quot;,&quot;order&quot;:&quot;5&quot;},&quot;relativeTransform&quot;:{&quot;translate&quot;:{&quot;x&quot;:173.49632758887935,&quot;y&quot;:205.28269052396647},&quot;rotate&quot;:0,&quot;skewX&quot;:0,&quot;scale&quot;:{&quot;x&quot;:55.69597686523357,&quot;y&quot;:16.701338191731917}},&quot;path&quot;:{&quot;type&quot;:&quot;RECT&quot;,&quot;size&quot;:{&quot;x&quot;:2,&quot;y&quot;:2}},&quot;pathStyles&quot;:[{&quot;type&quot;:&quot;FILL&quot;,&quot;fillStyle&quot;:&quot;#fff&quot;}],&quot;isFrozen&quot;:true},&quot;c0493c03-8590-4456-a484-36e798138eb2&quot;:{&quot;type&quot;:&quot;FIGURE_OBJECT&quot;,&quot;id&quot;:&quot;c0493c03-8590-4456-a484-36e798138eb2&quot;,&quot;parent&quot;:{&quot;type&quot;:&quot;CHILD&quot;,&quot;parentId&quot;:&quot;68fc9452-26ca-4934-b2f4-4fe8bda8e0c1&quot;,&quot;order&quot;:&quot;9999999999999999999615&quot;},&quot;relativeTransform&quot;:{&quot;translate&quot;:{&quot;x&quot;:-303.7084195001896,&quot;y&quot;:205.35622569034197},&quot;rotate&quot;:-2.754916208968621e-16}},&quot;bbe2aad4-f774-47a4-8f56-ee3cb7e671ce&quot;:{&quot;type&quot;:&quot;FIGURE_OBJECT&quot;,&quot;id&quot;:&quot;bbe2aad4-f774-47a4-8f56-ee3cb7e671ce&quot;,&quot;parent&quot;:{&quot;type&quot;:&quot;CHILD&quot;,&quot;parentId&quot;:&quot;c0493c03-8590-4456-a484-36e798138eb2&quot;,&quot;order&quot;:&quot;5&quot;},&quot;relativeTransform&quot;:{&quot;translate&quot;:{&quot;x&quot;:-557.3058247789924,&quot;y&quot;:-575.1083223578876},&quot;rotate&quot;:0}},&quot;d13485cf-fdd2-4335-9c07-3ffd518a5392&quot;:{&quot;type&quot;:&quot;FIGURE_OBJECT&quot;,&quot;id&quot;:&quot;d13485cf-fdd2-4335-9c07-3ffd518a5392&quot;,&quot;relativeTransform&quot;:{&quot;translate&quot;:{&quot;x&quot;:-5.651652411915667,&quot;y&quot;:73.09544704816584},&quot;rotate&quot;:0},&quot;opacity&quot;:1,&quot;path&quot;:{&quot;type&quot;:&quot;POLY_LINE&quot;,&quot;points&quot;:[{&quot;x&quot;:-260.446986483352,&quot;y&quot;:-16.40354526047051},{&quot;x&quot;:376.47329210261347,&quot;y&quot;:-16.40354526047051},{&quot;x&quot;:424.49609102286996,&quot;y&quot;:16.39232898536064}],&quot;closed&quot;:false,&quot;cornerRounding&quot;:{&quot;type&quot;:&quot;ARC_LENGTH&quot;,&quot;global&quot;:95.10713198410367}},&quot;pathStyles&quot;:[{&quot;type&quot;:&quot;FILL&quot;,&quot;fillStyle&quot;:&quot;rgba(0,0,0,0)&quot;},{&quot;type&quot;:&quot;STROKE&quot;,&quot;strokeStyle&quot;:&quot;rgba(224,127,128,1)&quot;,&quot;lineWidth&quot;:5.5067953510856915,&quot;lineJoin&quot;:&quot;round&quot;}],&quot;pathMarkers&quot;:{&quot;markerEnd&quot;:{&quot;type&quot;:&quot;PATH&quot;,&quot;units&quot;:{&quot;type&quot;:&quot;STROKE_WIDTH&quot;,&quot;scale&quot;:0.3},&quot;orient&quot;:{&quot;type&quot;:&quot;AUTO_START_REVERSE&quot;},&quot;name&quot;:&quot;dot&quot;,&quot;relativeTransform&quot;:{&quot;translate&quot;:{&quot;x&quot;:0,&quot;y&quot;:0},&quot;rotate&quot;:0,&quot;skewX&quot;:0,&quot;scale&quot;:{&quot;x&quot;:1,&quot;y&quot;:1}},&quot;path&quot;:{&quot;type&quot;:&quot;SPLINE&quot;,&quot;spline&quot;:{&quot;points&quot;:[{&quot;x&quot;:-1.7,&quot;y&quot;:0,&quot;isEndPoint&quot;:true},{&quot;x&quot;:-1.6999999999999997,&quot;y&quot;:0.9388840747123488,&quot;isEndPoint&quot;:false},{&quot;x&quot;:-0.9388840747123485,&quot;y&quot;:1.7,&quot;isEndPoint&quot;:false},{&quot;x&quot;:1.0409497792752501e-16,&quot;y&quot;:1.7,&quot;isEndPoint&quot;:true},{&quot;x&quot;:0.9388840747123488,&quot;y&quot;:1.7,&quot;isEndPoint&quot;:false},{&quot;x&quot;:1.7,&quot;y&quot;:0.9388840747123487,&quot;isEndPoint&quot;:false},{&quot;x&quot;:1.7,&quot;y&quot;:0,&quot;isEndPoint&quot;:true},{&quot;x&quot;:1.7,&quot;y&quot;:-0.9388840747123487,&quot;isEndPoint&quot;:false},{&quot;x&quot;:0.9388840747123488,&quot;y&quot;:-1.7,&quot;isEndPoint&quot;:false},{&quot;x&quot;:1.0409497792752501e-16,&quot;y&quot;:-1.7,&quot;isEndPoint&quot;:true},{&quot;x&quot;:-0.9388840747123485,&quot;y&quot;:-1.7,&quot;isEndPoint&quot;:false},{&quot;x&quot;:-1.6999999999999997,&quot;y&quot;:-0.9388840747123488,&quot;isEndPoint&quot;:false},{&quot;x&quot;:-1.7,&quot;y&quot;:-2.0818995585505003e-16,&quot;isEndPoint&quot;:true}],&quot;closed&quot;:false}},&quot;pathStyles&quot;:[{&quot;type&quot;:&quot;FILL&quot;,&quot;fillStyle&quot;:&quot;context-stroke-flat&quot;}]}},&quot;isLocked&quot;:false,&quot;parent&quot;:{&quot;type&quot;:&quot;CHILD&quot;,&quot;parentId&quot;:&quot;bbe2aad4-f774-47a4-8f56-ee3cb7e671ce&quot;,&quot;order&quot;:&quot;5&quot;},&quot;connectorInfo&quot;:{&quot;connectedObjects&quot;:[],&quot;type&quot;:&quot;ELBOW&quot;,&quot;offset&quot;:{&quot;x&quot;:0,&quot;y&quot;:0},&quot;bending&quot;:-0.1,&quot;firstElementIsHead&quot;:true,&quot;customized&quot;:true}},&quot;c1154fcb-afae-4227-ab43-630d865666f7&quot;:{&quot;type&quot;:&quot;FIGURE_OBJECT&quot;,&quot;id&quot;:&quot;c1154fcb-afae-4227-ab43-630d865666f7&quot;,&quot;parent&quot;:{&quot;type&quot;:&quot;CROP&quot;,&quot;parentId&quot;:&quot;bbe2aad4-f774-47a4-8f56-ee3cb7e671ce&quot;,&quot;order&quot;:&quot;5&quot;},&quot;relativeTransform&quot;:{&quot;translate&quot;:{&quot;x&quot;:60.461123213315155,&quot;y&quot;:69.99288176493727},&quot;rotate&quot;:2.0111400178773273e-16,&quot;skewX&quot;:-4.641297857331071e-17,&quot;scale&quot;:{&quot;x&quot;:198.46810183085552,&quot;y&quot;:30.456050877313803}},&quot;path&quot;:{&quot;type&quot;:&quot;RECT&quot;,&quot;size&quot;:{&quot;x&quot;:2,&quot;y&quot;:2}},&quot;pathStyles&quot;:[{&quot;type&quot;:&quot;FILL&quot;,&quot;fillStyle&quot;:&quot;#fff&quot;}],&quot;isFrozen&quot;:true},&quot;52474c75-eef9-4ab9-bc17-ec9f3dcdb0d5&quot;:{&quot;type&quot;:&quot;FIGURE_OBJECT&quot;,&quot;id&quot;:&quot;52474c75-eef9-4ab9-bc17-ec9f3dcdb0d5&quot;,&quot;parent&quot;:{&quot;type&quot;:&quot;CHILD&quot;,&quot;parentId&quot;:&quot;c0493c03-8590-4456-a484-36e798138eb2&quot;,&quot;order&quot;:&quot;2&quot;},&quot;relativeTransform&quot;:{&quot;translate&quot;:{&quot;x&quot;:-490.2410885253208,&quot;y&quot;:-576.6924048362391},&quot;rotate&quot;:0}},&quot;79bcae1f-60e7-495c-b228-97f6508ecfb0&quot;:{&quot;relativeTransform&quot;:{&quot;translate&quot;:{&quot;x&quot;:-134.3859419636505,&quot;y&quot;:68.44662207910505},&quot;rotate&quot;:3.141592653589793},&quot;type&quot;:&quot;FIGURE_OBJECT&quot;,&quot;id&quot;:&quot;79bcae1f-60e7-495c-b228-97f6508ecfb0&quot;,&quot;name&quot;:&quot;Endothelial brush (straight)&quot;,&quot;displayName&quot;:&quot;Endothelial brush (straight)&quot;,&quot;opacity&quot;:1,&quot;source&quot;:{&quot;id&quot;:&quot;61d9ad9ff9385600a21ea442&quot;,&quot;type&quot;:&quot;ASSETS&quot;},&quot;path&quot;:{&quot;type&quot;:&quot;POLY_LINE&quot;,&quot;points&quot;:[{&quot;x&quot;:229.11649309534297,&quot;y&quot;:0},{&quot;x&quot;:-241.04119269462853,&quot;y&quot;:0},{&quot;x&quot;:-347.03161328603466,&quot;y&quot;:0},{&quot;x&quot;:-371.9356385247278,&quot;y&quot;:2.903810124665336},{&quot;x&quot;:-382.0315243861323,&quot;y&quot;:6.727488501876269},{&quot;x&quot;:-436.26919403894243,&quot;y&quot;:-2.725555953257483},{&quot;x&quot;:-482.3003267635501,&quot;y&quot;:7.868624480099345}],&quot;closed&quot;:false},&quot;pathStyles&quot;:[{&quot;type&quot;:&quot;FILL&quot;,&quot;fillStyle&quot;:&quot;rgba(0,0,0,0)&quot;},{&quot;type&quot;:&quot;STROKE&quot;,&quot;strokeStyle&quot;:&quot;rgba(0,0,0,0)&quot;,&quot;lineWidth&quot;:51.74427725489907,&quot;lineJoin&quot;:&quot;round&quot;}],&quot;pathSmoothing&quot;:{&quot;type&quot;:&quot;CATMULL_SMOOTHING&quot;,&quot;smoothing&quot;:0.2},&quot;pathPattern&quot;:{&quot;type&quot;:&quot;ROW&quot;,&quot;patternId&quot;:&quot;db98ade3-d1fb-4818-a1c7-5544c5522dd8&quot;,&quot;patternTransform&quot;:{&quot;translate&quot;:{&quot;x&quot;:-0.02752041043216269,&quot;y&quot;:0.5},&quot;rotate&quot;:3.141592653589793,&quot;skewX&quot;:0,&quot;scale&quot;:{&quot;x&quot;:-0.009173470144054247,&quot;y&quot;:0.009173470144054247}},&quot;xUnits&quot;:&quot;STROKE_WIDTH&quot;,&quot;yUnits&quot;:&quot;STROKE_WIDTH&quot;,&quot;bending&quot;:true,&quot;repeat&quot;:{&quot;distance&quot;:1.3584991936329935,&quot;align&quot;:&quot;CENTER&quot;},&quot;isPremium&quot;:true},&quot;isLocked&quot;:false,&quot;parent&quot;:{&quot;type&quot;:&quot;CHILD&quot;,&quot;parentId&quot;:&quot;52474c75-eef9-4ab9-bc17-ec9f3dcdb0d5&quot;,&quot;order&quot;:&quot;5&quot;},&quot;isPremium&quot;:true,&quot;connectorInfo&quot;:{&quot;connectedObjects&quot;:[],&quot;type&quot;:&quot;LINE&quot;,&quot;offset&quot;:{&quot;x&quot;:0,&quot;y&quot;:0},&quot;bending&quot;:0.1,&quot;firstElementIsHead&quot;:true,&quot;customized&quot;:true}},&quot;db98ade3-d1fb-4818-a1c7-5544c5522dd8&quot;:{&quot;type&quot;:&quot;FIGURE_OBJECT&quot;,&quot;id&quot;:&quot;db98ade3-d1fb-4818-a1c7-5544c5522dd8&quot;,&quot;relativeTransform&quot;:{&quot;translate&quot;:{&quot;x&quot;:0,&quot;y&quot;:0},&quot;rotate&quot;:0,&quot;skewX&quot;:0,&quot;scale&quot;:{&quot;x&quot;:1,&quot;y&quot;:1}},&quot;source&quot;:{&quot;type&quot;:&quot;ASSETS&quot;,&quot;id&quot;:&quot;61802f08fc6cdc002923c0c3&quot;},&quot;name&quot;:&quot;Endothelial cell 1&quot;},&quot;58280fbe-d778-4d80-86da-a9ff84a92cb0&quot;:{&quot;type&quot;:&quot;FIGURE_OBJECT&quot;,&quot;id&quot;:&quot;58280fbe-d778-4d80-86da-a9ff84a92cb0&quot;,&quot;parent&quot;:{&quot;type&quot;:&quot;CHILD&quot;,&quot;parentId&quot;:&quot;db98ade3-d1fb-4818-a1c7-5544c5522dd8&quot;,&quot;order&quot;:&quot;2&quot;},&quot;relativeTransform&quot;:{&quot;translate&quot;:{&quot;x&quot;:0,&quot;y&quot;:0},&quot;rotate&quot;:0,&quot;skewX&quot;:0,&quot;scale&quot;:{&quot;x&quot;:1,&quot;y&quot;:1}}},&quot;cea5c79b-2609-42ec-ba42-8883451a5d4c&quot;:{&quot;type&quot;:&quot;FIGURE_OBJECT&quot;,&quot;id&quot;:&quot;cea5c79b-2609-42ec-ba42-8883451a5d4c&quot;,&quot;parent&quot;:{&quot;type&quot;:&quot;CHILD&quot;,&quot;parentId&quot;:&quot;58280fbe-d778-4d80-86da-a9ff84a92cb0&quot;,&quot;order&quot;:&quot;5&quot;},&quot;relativeTransform&quot;:{&quot;translate&quot;:{&quot;x&quot;:0,&quot;y&quot;:0},&quot;rotate&quot;:0,&quot;skewX&quot;:0,&quot;scale&quot;:{&quot;x&quot;:1,&quot;y&quot;:1}},&quot;path&quot;:{&quot;type&quot;:&quot;SPLINE&quot;,&quot;spline&quot;:{&quot;points&quot;:[{&quot;x&quot;:133.48,&quot;y&quot;:53.38,&quot;isEndPoint&quot;:true},{&quot;x&quot;:128.96555796511586,&quot;y&quot;:52.73398430559254,&quot;isEndPoint&quot;:false},{&quot;x&quot;:124.50147002905385,&quot;y&quot;:51.77500733130377,&quot;isEndPoint&quot;:false},{&quot;x&quot;:120.12,&quot;y&quot;:50.51000000000002,&quot;isEndPoint&quot;:true},{&quot;x&quot;:115.54,&quot;y&quot;:49.15000000000002,&quot;isEndPoint&quot;:false},{&quot;x&quot;:109.93,&quot;y&quot;:45.68000000000002,&quot;isEndPoint&quot;:false},{&quot;x&quot;:105.53,&quot;y&quot;:43.59000000000002,&quot;isEndPoint&quot;:true},{&quot;x&quot;:98,&quot;y&quot;:40,&quot;isEndPoint&quot;:false},{&quot;x&quot;:94,&quot;y&quot;:39.15,&quot;isEndPoint&quot;:false},{&quot;x&quot;:87.69,&quot;y&quot;:37.66,&quot;isEndPoint&quot;:true},{&quot;x&quot;:84.40703498409974,&quot;y&quot;:36.90895207442426,&quot;isEndPoint&quot;:false},{&quot;x&quot;:81.05682404324511,&quot;y&quot;:36.49017570681744,&quot;isEndPoint&quot;:false},{&quot;x&quot;:77.69000000000007,&quot;y&quot;:36.41000000000001,&quot;isEndPoint&quot;:true},{&quot;x&quot;:77.69000000000007,&quot;y&quot;:36.41000000000001,&quot;isEndPoint&quot;:true},{&quot;x&quot;:76.37,&quot;y&quot;:36.41000000000001,&quot;isEndPoint&quot;:true},{&quot;x&quot;:76.37,&quot;y&quot;:36.41000000000001,&quot;isEndPoint&quot;:true},{&quot;x&quot;:73.00322604748777,&quot;y&quot;:36.490850164031514,&quot;isEndPoint&quot;:false},{&quot;x&quot;:69.65308248665808,&quot;y&quot;:36.909618109135224,&quot;isEndPoint&quot;:false},{&quot;x&quot;:66.37,&quot;y&quot;:37.65999999999999,&quot;isEndPoint&quot;:true},{&quot;x&quot;:60,&quot;y&quot;:39.15,&quot;isEndPoint&quot;:false},{&quot;x&quot;:56.05,&quot;y&quot;:40,&quot;isEndPoint&quot;:false},{&quot;x&quot;:48.54,&quot;y&quot;:43.59,&quot;isEndPoint&quot;:true},{&quot;x&quot;:44.14,&quot;y&quot;:45.68000000000001,&quot;isEndPoint&quot;:false},{&quot;x&quot;:38.54,&quot;y&quot;:49.150000000000006,&quot;isEndPoint&quot;:false},{&quot;x&quot;:33.96,&quot;y&quot;:50.510000000000005,&quot;isEndPoint&quot;:true},{&quot;x&quot;:29.578271315999423,&quot;y&quot;:51.7739784089631,&quot;isEndPoint&quot;:false},{&quot;x&quot;:25.11425530377125,&quot;y&quot;:52.73293993254805,&quot;isEndPoint&quot;:false},{&quot;x&quot;:20.599999999999948,&quot;y&quot;:53.38000000000001,&quot;isEndPoint&quot;:true},{&quot;x&quot;:11.9,&quot;y&quot;:54.81,&quot;isEndPoint&quot;:false},{&quot;x&quot;:3.15,&quot;y&quot;:54.72,&quot;isEndPoint&quot;:false},{&quot;x&quot;:3,&quot;y&quot;:67.05,&quot;isEndPoint&quot;:true},{&quot;x&quot;:3,&quot;y&quot;:67.05,&quot;isEndPoint&quot;:true},{&quot;x&quot;:3.16,&quot;y&quot;:73.91,&quot;isEndPoint&quot;:false},{&quot;x&quot;:6.05,&quot;y&quot;:75.61,&quot;isEndPoint&quot;:false},{&quot;x&quot;:9.77,&quot;y&quot;:75.61,&quot;isEndPoint&quot;:true},{&quot;x&quot;:144.31,&quot;y&quot;:75.61,&quot;isEndPoint&quot;:true},{&quot;x&quot;:148.04,&quot;y&quot;:75.61,&quot;isEndPoint&quot;:false},{&quot;x&quot;:151.09,&quot;y&quot;:74.33,&quot;isEndPoint&quot;:false},{&quot;x&quot;:151.09,&quot;y&quot;:67.08,&quot;isEndPoint&quot;:true},{&quot;x&quot;:151.09,&quot;y&quot;:65.38,&quot;isEndPoint&quot;:true},{&quot;x&quot;:151.09,&quot;y&quot;:56.28,&quot;isEndPoint&quot;:false},{&quot;x&quot;:142.17,&quot;y&quot;:54.81,&quot;isEndPoint&quot;:false},{&quot;x&quot;:133.48,&quot;y&quot;:53.38,&quot;isEndPoint&quot;:true}],&quot;closed&quot;:true}},&quot;pathStyles&quot;:[{&quot;type&quot;:&quot;FILL&quot;,&quot;fillStyle&quot;:&quot;#f7cbcb&quot;},{&quot;type&quot;:&quot;STROKE&quot;,&quot;strokeStyle&quot;:&quot;#cf8b8b&quot;,&quot;lineWidth&quot;:2,&quot;lineJoin&quot;:&quot;round&quot;}],&quot;opacity&quot;:1},&quot;ab1f66ec-12a1-4e8c-ad2e-35876e5bc3d5&quot;:{&quot;type&quot;:&quot;FIGURE_OBJECT&quot;,&quot;id&quot;:&quot;ab1f66ec-12a1-4e8c-ad2e-35876e5bc3d5&quot;,&quot;parent&quot;:{&quot;type&quot;:&quot;CHILD&quot;,&quot;parentId&quot;:&quot;db98ade3-d1fb-4818-a1c7-5544c5522dd8&quot;,&quot;order&quot;:&quot;5&quot;},&quot;relativeTransform&quot;:{&quot;translate&quot;:{&quot;x&quot;:0,&quot;y&quot;:0},&quot;rotate&quot;:0,&quot;skewX&quot;:0,&quot;scale&quot;:{&quot;x&quot;:1,&quot;y&quot;:1}}},&quot;33520fd8-3e6d-4f86-a132-303057d029de&quot;:{&quot;type&quot;:&quot;FIGURE_OBJECT&quot;,&quot;id&quot;:&quot;33520fd8-3e6d-4f86-a132-303057d029de&quot;,&quot;parent&quot;:{&quot;type&quot;:&quot;CHILD&quot;,&quot;parentId&quot;:&quot;ab1f66ec-12a1-4e8c-ad2e-35876e5bc3d5&quot;,&quot;order&quot;:&quot;5&quot;},&quot;relativeTransform&quot;:{&quot;translate&quot;:{&quot;x&quot;:77.04,&quot;y&quot;:51.31},&quot;rotate&quot;:0,&quot;skewX&quot;:0,&quot;scale&quot;:{&quot;x&quot;:1,&quot;y&quot;:1}},&quot;path&quot;:{&quot;type&quot;:&quot;ELLIPSE&quot;,&quot;size&quot;:{&quot;x&quot;:31.48,&quot;y&quot;:14.56}},&quot;pathStyles&quot;:[{&quot;type&quot;:&quot;FILL&quot;,&quot;fillStyle&quot;:&quot;#ebafaf&quot;},{&quot;type&quot;:&quot;STROKE&quot;,&quot;strokeStyle&quot;:&quot;#db9b9b&quot;,&quot;lineWidth&quot;:1.5,&quot;lineJoin&quot;:&quot;round&quot;}],&quot;opacity&quot;:1},&quot;f7a1dac9-6619-4d6f-8883-6f847a14e04e&quot;:{&quot;type&quot;:&quot;FIGURE_OBJECT&quot;,&quot;id&quot;:&quot;f7a1dac9-6619-4d6f-8883-6f847a14e04e&quot;,&quot;parent&quot;:{&quot;type&quot;:&quot;CROP&quot;,&quot;parentId&quot;:&quot;52474c75-eef9-4ab9-bc17-ec9f3dcdb0d5&quot;,&quot;order&quot;:&quot;5&quot;},&quot;relativeTransform&quot;:{&quot;translate&quot;:{&quot;x&quot;:-5.64423078086722,&quot;y&quot;:65.98920141350642},&quot;rotate&quot;:2.0111400178773256e-16,&quot;skewX&quot;:-5.4181514656514454e-17,&quot;scale&quot;:{&quot;x&quot;:197.5087868783541,&quot;y&quot;:35.38188740049412}},&quot;path&quot;:{&quot;type&quot;:&quot;RECT&quot;,&quot;size&quot;:{&quot;x&quot;:2,&quot;y&quot;:2}},&quot;pathStyles&quot;:[{&quot;type&quot;:&quot;FILL&quot;,&quot;fillStyle&quot;:&quot;#fff&quot;}],&quot;isFrozen&quot;:true},&quot;473a3e09-8c87-4969-bb7f-95048ff29f67&quot;:{&quot;type&quot;:&quot;FIGURE_OBJECT&quot;,&quot;id&quot;:&quot;473a3e09-8c87-4969-bb7f-95048ff29f67&quot;,&quot;parent&quot;:{&quot;type&quot;:&quot;CROP&quot;,&quot;parentId&quot;:&quot;c0493c03-8590-4456-a484-36e798138eb2&quot;,&quot;order&quot;:&quot;5&quot;},&quot;relativeTransform&quot;:{&quot;translate&quot;:{&quot;x&quot;:-494.5922962572266,&quot;y&quot;:-510.37224026943164},&quot;rotate&quot;:6.283185307179586,&quot;skewX&quot;:5.627624928386715e-17,&quot;scale&quot;:{&quot;x&quot;:-130.72731317622697,&quot;y&quot;:55.58519815446033}},&quot;path&quot;:{&quot;type&quot;:&quot;RECT&quot;,&quot;size&quot;:{&quot;x&quot;:2,&quot;y&quot;:2}},&quot;pathStyles&quot;:[{&quot;type&quot;:&quot;FILL&quot;,&quot;fillStyle&quot;:&quot;#fff&quot;}],&quot;isFrozen&quot;:true},&quot;a5521a3f-8a9b-4512-94bf-2f1ad3da010d&quot;:{&quot;type&quot;:&quot;FIGURE_OBJECT&quot;,&quot;id&quot;:&quot;a5521a3f-8a9b-4512-94bf-2f1ad3da010d&quot;,&quot;parent&quot;:{&quot;type&quot;:&quot;CHILD&quot;,&quot;parentId&quot;:&quot;68fc9452-26ca-4934-b2f4-4fe8bda8e0c1&quot;,&quot;order&quot;:&quot;999999999999999999962&quot;},&quot;relativeTransform&quot;:{&quot;translate&quot;:{&quot;x&quot;:-323.53499361787647,&quot;y&quot;:914.1635865205942},&quot;rotate&quot;:-3.1760426242851544e-16}},&quot;c9fa9b44-3dc0-4203-9df9-b93f13904e7a&quot;:{&quot;type&quot;:&quot;FIGURE_OBJECT&quot;,&quot;id&quot;:&quot;c9fa9b44-3dc0-4203-9df9-b93f13904e7a&quot;,&quot;parent&quot;:{&quot;type&quot;:&quot;CHILD&quot;,&quot;parentId&quot;:&quot;a5521a3f-8a9b-4512-94bf-2f1ad3da010d&quot;,&quot;order&quot;:&quot;5&quot;},&quot;relativeTransform&quot;:{&quot;translate&quot;:{&quot;x&quot;:-541.4633282452471,&quot;y&quot;:-625.2992058535751},&quot;rotate&quot;:0}},&quot;a1fc50e9-0f53-4f41-81ef-464f7894769a&quot;:{&quot;type&quot;:&quot;FIGURE_OBJECT&quot;,&quot;id&quot;:&quot;a1fc50e9-0f53-4f41-81ef-464f7894769a&quot;,&quot;relativeTransform&quot;:{&quot;translate&quot;:{&quot;x&quot;:-5.490993255372292,&quot;y&quot;:79.47463671424175},&quot;rotate&quot;:0},&quot;opacity&quot;:1,&quot;path&quot;:{&quot;type&quot;:&quot;POLY_LINE&quot;,&quot;points&quot;:[{&quot;x&quot;:-253.04327689136423,&quot;y&quot;:-17.83511631774373},{&quot;x&quot;:365.77131024633456,&quot;y&quot;:-17.83511631774373},{&quot;x&quot;:412.4289681764775,&quot;y&quot;:17.82292117528764}],&quot;closed&quot;:false,&quot;cornerRounding&quot;:{&quot;type&quot;:&quot;ARC_LENGTH&quot;,&quot;global&quot;:87.70064975937466}},&quot;pathStyles&quot;:[{&quot;type&quot;:&quot;FILL&quot;,&quot;fillStyle&quot;:&quot;rgba(0,0,0,0)&quot;},{&quot;type&quot;:&quot;STROKE&quot;,&quot;strokeStyle&quot;:&quot;rgba(224,127,128,1)&quot;,&quot;lineWidth&quot;:5.077952833893039,&quot;lineJoin&quot;:&quot;round&quot;}],&quot;pathMarkers&quot;:{&quot;markerEnd&quot;:{&quot;type&quot;:&quot;PATH&quot;,&quot;units&quot;:{&quot;type&quot;:&quot;STROKE_WIDTH&quot;,&quot;scale&quot;:0.3},&quot;orient&quot;:{&quot;type&quot;:&quot;AUTO_START_REVERSE&quot;},&quot;name&quot;:&quot;dot&quot;,&quot;relativeTransform&quot;:{&quot;translate&quot;:{&quot;x&quot;:0,&quot;y&quot;:0},&quot;rotate&quot;:0,&quot;skewX&quot;:0,&quot;scale&quot;:{&quot;x&quot;:1,&quot;y&quot;:1}},&quot;path&quot;:{&quot;type&quot;:&quot;SPLINE&quot;,&quot;spline&quot;:{&quot;points&quot;:[{&quot;x&quot;:-1.7,&quot;y&quot;:0,&quot;isEndPoint&quot;:true},{&quot;x&quot;:-1.6999999999999997,&quot;y&quot;:0.9388840747123488,&quot;isEndPoint&quot;:false},{&quot;x&quot;:-0.9388840747123485,&quot;y&quot;:1.7,&quot;isEndPoint&quot;:false},{&quot;x&quot;:1.0409497792752501e-16,&quot;y&quot;:1.7,&quot;isEndPoint&quot;:true},{&quot;x&quot;:0.9388840747123488,&quot;y&quot;:1.7,&quot;isEndPoint&quot;:false},{&quot;x&quot;:1.7,&quot;y&quot;:0.9388840747123487,&quot;isEndPoint&quot;:false},{&quot;x&quot;:1.7,&quot;y&quot;:0,&quot;isEndPoint&quot;:true},{&quot;x&quot;:1.7,&quot;y&quot;:-0.9388840747123487,&quot;isEndPoint&quot;:false},{&quot;x&quot;:0.9388840747123488,&quot;y&quot;:-1.7,&quot;isEndPoint&quot;:false},{&quot;x&quot;:1.0409497792752501e-16,&quot;y&quot;:-1.7,&quot;isEndPoint&quot;:true},{&quot;x&quot;:-0.9388840747123485,&quot;y&quot;:-1.7,&quot;isEndPoint&quot;:false},{&quot;x&quot;:-1.6999999999999997,&quot;y&quot;:-0.9388840747123488,&quot;isEndPoint&quot;:false},{&quot;x&quot;:-1.7,&quot;y&quot;:-2.0818995585505003e-16,&quot;isEndPoint&quot;:true}],&quot;closed&quot;:false}},&quot;pathStyles&quot;:[{&quot;type&quot;:&quot;FILL&quot;,&quot;fillStyle&quot;:&quot;context-stroke-flat&quot;}]}},&quot;isLocked&quot;:false,&quot;parent&quot;:{&quot;type&quot;:&quot;CHILD&quot;,&quot;parentId&quot;:&quot;c9fa9b44-3dc0-4203-9df9-b93f13904e7a&quot;,&quot;order&quot;:&quot;5&quot;},&quot;connectorInfo&quot;:{&quot;connectedObjects&quot;:[],&quot;type&quot;:&quot;ELBOW&quot;,&quot;offset&quot;:{&quot;x&quot;:0,&quot;y&quot;:0},&quot;bending&quot;:-0.1,&quot;firstElementIsHead&quot;:true,&quot;customized&quot;:true}},&quot;9885669a-b03b-42e5-8f34-fe5413b865df&quot;:{&quot;type&quot;:&quot;FIGURE_OBJECT&quot;,&quot;id&quot;:&quot;9885669a-b03b-42e5-8f34-fe5413b865df&quot;,&quot;parent&quot;:{&quot;type&quot;:&quot;CROP&quot;,&quot;parentId&quot;:&quot;c9fa9b44-3dc0-4203-9df9-b93f13904e7a&quot;,&quot;order&quot;:&quot;5&quot;},&quot;relativeTransform&quot;:{&quot;translate&quot;:{&quot;x&quot;:58.74239878528116,&quot;y&quot;:76.10130419184362},&quot;rotate&quot;:2.250634989242307e-16,&quot;skewX&quot;:-5.201789051888025e-17,&quot;scale&quot;:{&quot;x&quot;:192.82626197289028,&quot;y&quot;:33.11401293749545}},&quot;path&quot;:{&quot;type&quot;:&quot;RECT&quot;,&quot;size&quot;:{&quot;x&quot;:2,&quot;y&quot;:2}},&quot;pathStyles&quot;:[{&quot;type&quot;:&quot;FILL&quot;,&quot;fillStyle&quot;:&quot;#fff&quot;}],&quot;isFrozen&quot;:true},&quot;fbf3dbbd-dc72-48e9-bd91-cc23882cb42e&quot;:{&quot;type&quot;:&quot;FIGURE_OBJECT&quot;,&quot;id&quot;:&quot;fbf3dbbd-dc72-48e9-bd91-cc23882cb42e&quot;,&quot;parent&quot;:{&quot;type&quot;:&quot;CHILD&quot;,&quot;parentId&quot;:&quot;a5521a3f-8a9b-4512-94bf-2f1ad3da010d&quot;,&quot;order&quot;:&quot;2&quot;},&quot;relativeTransform&quot;:{&quot;translate&quot;:{&quot;x&quot;:-476.30503689919266,&quot;y&quot;:-627.0215344605733},&quot;rotate&quot;:0}},&quot;973e42ad-6fb3-4f90-83b4-c5384e30b163&quot;:{&quot;relativeTransform&quot;:{&quot;translate&quot;:{&quot;x&quot;:-130.5657615078164,&quot;y&quot;:74.42009925008551},&quot;rotate&quot;:3.141592653589793},&quot;type&quot;:&quot;FIGURE_OBJECT&quot;,&quot;id&quot;:&quot;973e42ad-6fb3-4f90-83b4-c5384e30b163&quot;,&quot;name&quot;:&quot;Endothelial brush (straight)&quot;,&quot;displayName&quot;:&quot;Endothelial brush (straight)&quot;,&quot;opacity&quot;:1,&quot;source&quot;:{&quot;id&quot;:&quot;61d9ad9ff9385600a21ea442&quot;,&quot;type&quot;:&quot;ASSETS&quot;},&quot;path&quot;:{&quot;type&quot;:&quot;POLY_LINE&quot;,&quot;points&quot;:[{&quot;x&quot;:222.60341340677834,&quot;y&quot;:0},{&quot;x&quot;:-234.18913034399947,&quot;y&quot;:0},{&quot;x&quot;:-337.1665681238666,&quot;y&quot;:0},{&quot;x&quot;:-361.36264825239203,&quot;y&quot;:3.157231593273434},{&quot;x&quot;:-371.17153902124056,&quot;y&quot;:7.314610229191712},{&quot;x&quot;:-423.86739795672366,&quot;y&quot;:-2.9634208145240786},{&quot;x&quot;:-468.5900066569807,&quot;y&quot;:8.55533548600653}],&quot;closed&quot;:false},&quot;pathStyles&quot;:[{&quot;type&quot;:&quot;FILL&quot;,&quot;fillStyle&quot;:&quot;rgba(0,0,0,0)&quot;},{&quot;type&quot;:&quot;STROKE&quot;,&quot;strokeStyle&quot;:&quot;rgba(0,0,0,0)&quot;,&quot;lineWidth&quot;:47.714683871892674,&quot;lineJoin&quot;:&quot;round&quot;}],&quot;pathSmoothing&quot;:{&quot;type&quot;:&quot;CATMULL_SMOOTHING&quot;,&quot;smoothing&quot;:0.2},&quot;pathPattern&quot;:{&quot;type&quot;:&quot;ROW&quot;,&quot;patternId&quot;:&quot;a4fdb761-3eb1-4f3c-b044-061de822f67c&quot;,&quot;patternTransform&quot;:{&quot;translate&quot;:{&quot;x&quot;:-0.02752041043216269,&quot;y&quot;:0.5},&quot;rotate&quot;:3.141592653589793,&quot;skewX&quot;:0,&quot;scale&quot;:{&quot;x&quot;:-0.009173470144054247,&quot;y&quot;:0.009173470144054247}},&quot;xUnits&quot;:&quot;STROKE_WIDTH&quot;,&quot;yUnits&quot;:&quot;STROKE_WIDTH&quot;,&quot;bending&quot;:true,&quot;repeat&quot;:{&quot;distance&quot;:1.3584991936329935,&quot;align&quot;:&quot;CENTER&quot;},&quot;isPremium&quot;:true},&quot;isLocked&quot;:false,&quot;parent&quot;:{&quot;type&quot;:&quot;CHILD&quot;,&quot;parentId&quot;:&quot;fbf3dbbd-dc72-48e9-bd91-cc23882cb42e&quot;,&quot;order&quot;:&quot;5&quot;},&quot;isPremium&quot;:true,&quot;connectorInfo&quot;:{&quot;connectedObjects&quot;:[],&quot;type&quot;:&quot;LINE&quot;,&quot;offset&quot;:{&quot;x&quot;:0,&quot;y&quot;:0},&quot;bending&quot;:0.1,&quot;firstElementIsHead&quot;:true,&quot;customized&quot;:true}},&quot;a4fdb761-3eb1-4f3c-b044-061de822f67c&quot;:{&quot;type&quot;:&quot;FIGURE_OBJECT&quot;,&quot;id&quot;:&quot;a4fdb761-3eb1-4f3c-b044-061de822f67c&quot;,&quot;relativeTransform&quot;:{&quot;translate&quot;:{&quot;x&quot;:0,&quot;y&quot;:0},&quot;rotate&quot;:0,&quot;skewX&quot;:0,&quot;scale&quot;:{&quot;x&quot;:1,&quot;y&quot;:1}},&quot;source&quot;:{&quot;type&quot;:&quot;ASSETS&quot;,&quot;id&quot;:&quot;61802f08fc6cdc002923c0c3&quot;},&quot;name&quot;:&quot;Endothelial cell 1&quot;},&quot;a09a004e-ef3d-4b2e-a7f9-f20b3cf401d3&quot;:{&quot;type&quot;:&quot;FIGURE_OBJECT&quot;,&quot;id&quot;:&quot;a09a004e-ef3d-4b2e-a7f9-f20b3cf401d3&quot;,&quot;parent&quot;:{&quot;type&quot;:&quot;CHILD&quot;,&quot;parentId&quot;:&quot;a4fdb761-3eb1-4f3c-b044-061de822f67c&quot;,&quot;order&quot;:&quot;2&quot;},&quot;relativeTransform&quot;:{&quot;translate&quot;:{&quot;x&quot;:0,&quot;y&quot;:0},&quot;rotate&quot;:0,&quot;skewX&quot;:0,&quot;scale&quot;:{&quot;x&quot;:1,&quot;y&quot;:1}}},&quot;12938410-88f4-49f9-b2fe-681bdd353bc9&quot;:{&quot;type&quot;:&quot;FIGURE_OBJECT&quot;,&quot;id&quot;:&quot;12938410-88f4-49f9-b2fe-681bdd353bc9&quot;,&quot;parent&quot;:{&quot;type&quot;:&quot;CHILD&quot;,&quot;parentId&quot;:&quot;a09a004e-ef3d-4b2e-a7f9-f20b3cf401d3&quot;,&quot;order&quot;:&quot;5&quot;},&quot;relativeTransform&quot;:{&quot;translate&quot;:{&quot;x&quot;:0,&quot;y&quot;:0},&quot;rotate&quot;:0,&quot;skewX&quot;:0,&quot;scale&quot;:{&quot;x&quot;:1,&quot;y&quot;:1}},&quot;path&quot;:{&quot;type&quot;:&quot;SPLINE&quot;,&quot;spline&quot;:{&quot;points&quot;:[{&quot;x&quot;:133.48,&quot;y&quot;:53.38,&quot;isEndPoint&quot;:true},{&quot;x&quot;:128.96555796511586,&quot;y&quot;:52.73398430559254,&quot;isEndPoint&quot;:false},{&quot;x&quot;:124.50147002905385,&quot;y&quot;:51.77500733130377,&quot;isEndPoint&quot;:false},{&quot;x&quot;:120.12,&quot;y&quot;:50.51000000000002,&quot;isEndPoint&quot;:true},{&quot;x&quot;:115.54,&quot;y&quot;:49.15000000000002,&quot;isEndPoint&quot;:false},{&quot;x&quot;:109.93,&quot;y&quot;:45.68000000000002,&quot;isEndPoint&quot;:false},{&quot;x&quot;:105.53,&quot;y&quot;:43.59000000000002,&quot;isEndPoint&quot;:true},{&quot;x&quot;:98,&quot;y&quot;:40,&quot;isEndPoint&quot;:false},{&quot;x&quot;:94,&quot;y&quot;:39.15,&quot;isEndPoint&quot;:false},{&quot;x&quot;:87.69,&quot;y&quot;:37.66,&quot;isEndPoint&quot;:true},{&quot;x&quot;:84.40703498409974,&quot;y&quot;:36.90895207442426,&quot;isEndPoint&quot;:false},{&quot;x&quot;:81.05682404324511,&quot;y&quot;:36.49017570681744,&quot;isEndPoint&quot;:false},{&quot;x&quot;:77.69000000000007,&quot;y&quot;:36.41000000000001,&quot;isEndPoint&quot;:true},{&quot;x&quot;:77.69000000000007,&quot;y&quot;:36.41000000000001,&quot;isEndPoint&quot;:true},{&quot;x&quot;:76.37,&quot;y&quot;:36.41000000000001,&quot;isEndPoint&quot;:true},{&quot;x&quot;:76.37,&quot;y&quot;:36.41000000000001,&quot;isEndPoint&quot;:true},{&quot;x&quot;:73.00322604748777,&quot;y&quot;:36.490850164031514,&quot;isEndPoint&quot;:false},{&quot;x&quot;:69.65308248665808,&quot;y&quot;:36.909618109135224,&quot;isEndPoint&quot;:false},{&quot;x&quot;:66.37,&quot;y&quot;:37.65999999999999,&quot;isEndPoint&quot;:true},{&quot;x&quot;:60,&quot;y&quot;:39.15,&quot;isEndPoint&quot;:false},{&quot;x&quot;:56.05,&quot;y&quot;:40,&quot;isEndPoint&quot;:false},{&quot;x&quot;:48.54,&quot;y&quot;:43.59,&quot;isEndPoint&quot;:true},{&quot;x&quot;:44.14,&quot;y&quot;:45.68000000000001,&quot;isEndPoint&quot;:false},{&quot;x&quot;:38.54,&quot;y&quot;:49.150000000000006,&quot;isEndPoint&quot;:false},{&quot;x&quot;:33.96,&quot;y&quot;:50.510000000000005,&quot;isEndPoint&quot;:true},{&quot;x&quot;:29.578271315999423,&quot;y&quot;:51.7739784089631,&quot;isEndPoint&quot;:false},{&quot;x&quot;:25.11425530377125,&quot;y&quot;:52.73293993254805,&quot;isEndPoint&quot;:false},{&quot;x&quot;:20.599999999999948,&quot;y&quot;:53.38000000000001,&quot;isEndPoint&quot;:true},{&quot;x&quot;:11.9,&quot;y&quot;:54.81,&quot;isEndPoint&quot;:false},{&quot;x&quot;:3.15,&quot;y&quot;:54.72,&quot;isEndPoint&quot;:false},{&quot;x&quot;:3,&quot;y&quot;:67.05,&quot;isEndPoint&quot;:true},{&quot;x&quot;:3,&quot;y&quot;:67.05,&quot;isEndPoint&quot;:true},{&quot;x&quot;:3.16,&quot;y&quot;:73.91,&quot;isEndPoint&quot;:false},{&quot;x&quot;:6.05,&quot;y&quot;:75.61,&quot;isEndPoint&quot;:false},{&quot;x&quot;:9.77,&quot;y&quot;:75.61,&quot;isEndPoint&quot;:true},{&quot;x&quot;:144.31,&quot;y&quot;:75.61,&quot;isEndPoint&quot;:true},{&quot;x&quot;:148.04,&quot;y&quot;:75.61,&quot;isEndPoint&quot;:false},{&quot;x&quot;:151.09,&quot;y&quot;:74.33,&quot;isEndPoint&quot;:false},{&quot;x&quot;:151.09,&quot;y&quot;:67.08,&quot;isEndPoint&quot;:true},{&quot;x&quot;:151.09,&quot;y&quot;:65.38,&quot;isEndPoint&quot;:true},{&quot;x&quot;:151.09,&quot;y&quot;:56.28,&quot;isEndPoint&quot;:false},{&quot;x&quot;:142.17,&quot;y&quot;:54.81,&quot;isEndPoint&quot;:false},{&quot;x&quot;:133.48,&quot;y&quot;:53.38,&quot;isEndPoint&quot;:true}],&quot;closed&quot;:true}},&quot;pathStyles&quot;:[{&quot;type&quot;:&quot;FILL&quot;,&quot;fillStyle&quot;:&quot;#f7cbcb&quot;},{&quot;type&quot;:&quot;STROKE&quot;,&quot;strokeStyle&quot;:&quot;#cf8b8b&quot;,&quot;lineWidth&quot;:2,&quot;lineJoin&quot;:&quot;round&quot;}],&quot;opacity&quot;:1},&quot;43883a7c-aaa0-40a3-8933-4a9d3eda668c&quot;:{&quot;type&quot;:&quot;FIGURE_OBJECT&quot;,&quot;id&quot;:&quot;43883a7c-aaa0-40a3-8933-4a9d3eda668c&quot;,&quot;parent&quot;:{&quot;type&quot;:&quot;CHILD&quot;,&quot;parentId&quot;:&quot;a4fdb761-3eb1-4f3c-b044-061de822f67c&quot;,&quot;order&quot;:&quot;5&quot;},&quot;relativeTransform&quot;:{&quot;translate&quot;:{&quot;x&quot;:0,&quot;y&quot;:0},&quot;rotate&quot;:0,&quot;skewX&quot;:0,&quot;scale&quot;:{&quot;x&quot;:1,&quot;y&quot;:1}}},&quot;cca25273-b894-4b1a-862e-96e482707e7b&quot;:{&quot;type&quot;:&quot;FIGURE_OBJECT&quot;,&quot;id&quot;:&quot;cca25273-b894-4b1a-862e-96e482707e7b&quot;,&quot;parent&quot;:{&quot;type&quot;:&quot;CHILD&quot;,&quot;parentId&quot;:&quot;43883a7c-aaa0-40a3-8933-4a9d3eda668c&quot;,&quot;order&quot;:&quot;5&quot;},&quot;relativeTransform&quot;:{&quot;translate&quot;:{&quot;x&quot;:77.04,&quot;y&quot;:51.31},&quot;rotate&quot;:0,&quot;skewX&quot;:0,&quot;scale&quot;:{&quot;x&quot;:1,&quot;y&quot;:1}},&quot;path&quot;:{&quot;type&quot;:&quot;ELLIPSE&quot;,&quot;size&quot;:{&quot;x&quot;:31.48,&quot;y&quot;:14.56}},&quot;pathStyles&quot;:[{&quot;type&quot;:&quot;FILL&quot;,&quot;fillStyle&quot;:&quot;#ebafaf&quot;},{&quot;type&quot;:&quot;STROKE&quot;,&quot;strokeStyle&quot;:&quot;#db9b9b&quot;,&quot;lineWidth&quot;:1.5,&quot;lineJoin&quot;:&quot;round&quot;}],&quot;opacity&quot;:1},&quot;bae85144-7aa4-43d4-889d-e435fede6d0c&quot;:{&quot;type&quot;:&quot;FIGURE_OBJECT&quot;,&quot;id&quot;:&quot;bae85144-7aa4-43d4-889d-e435fede6d0c&quot;,&quot;parent&quot;:{&quot;type&quot;:&quot;CROP&quot;,&quot;parentId&quot;:&quot;fbf3dbbd-dc72-48e9-bd91-cc23882cb42e&quot;,&quot;order&quot;:&quot;5&quot;},&quot;relativeTransform&quot;:{&quot;translate&quot;:{&quot;x&quot;:-5.483782598548283,&quot;y&quot;:71.74821444002576},&quot;rotate&quot;:2.2506349892423064e-16,&quot;skewX&quot;:-6.072456851908146e-17,&quot;scale&quot;:{&quot;x&quot;:191.89421740432172,&quot;y&quot;:38.46973732256607}},&quot;path&quot;:{&quot;type&quot;:&quot;RECT&quot;,&quot;size&quot;:{&quot;x&quot;:2,&quot;y&quot;:2}},&quot;pathStyles&quot;:[{&quot;type&quot;:&quot;FILL&quot;,&quot;fillStyle&quot;:&quot;#fff&quot;}],&quot;isFrozen&quot;:true},&quot;29b08f6f-e906-4d3a-8933-625fb32be661&quot;:{&quot;type&quot;:&quot;FIGURE_OBJECT&quot;,&quot;id&quot;:&quot;29b08f6f-e906-4d3a-8933-625fb32be661&quot;,&quot;parent&quot;:{&quot;type&quot;:&quot;CROP&quot;,&quot;parentId&quot;:&quot;a5521a3f-8a9b-4512-94bf-2f1ad3da010d&quot;,&quot;order&quot;:&quot;5&quot;},&quot;relativeTransform&quot;:{&quot;translate&quot;:{&quot;x&quot;:-479.7130569901889,&quot;y&quot;:-554.9134730336749},&quot;rotate&quot;:6.283185307179586,&quot;skewX&quot;:1.1864050178561548e-16,&quot;scale&quot;:{&quot;x&quot;:-127.83063246456905,&quot;y&quot;:60.436232466078415}},&quot;path&quot;:{&quot;type&quot;:&quot;RECT&quot;,&quot;size&quot;:{&quot;x&quot;:2,&quot;y&quot;:2}},&quot;pathStyles&quot;:[{&quot;type&quot;:&quot;FILL&quot;,&quot;fillStyle&quot;:&quot;#fff&quot;}],&quot;isFrozen&quot;:true},&quot;264dacf5-3173-4820-baf9-432cfe4fd994&quot;:{&quot;id&quot;:&quot;264dacf5-3173-4820-baf9-432cfe4fd994&quot;,&quot;name&quot;:&quot;Neutrophil&quot;,&quot;displayName&quot;:&quot;&quot;,&quot;type&quot;:&quot;FIGURE_OBJECT&quot;,&quot;relativeTransform&quot;:{&quot;translate&quot;:{&quot;x&quot;:-870.1626482438834,&quot;y&quot;:-256.66532743407146},&quot;rotate&quot;:0,&quot;skewX&quot;:0,&quot;scale&quot;:{&quot;x&quot;:0.4008579219930992,&quot;y&quot;:0.38911429241454293}},&quot;image&quot;:{&quot;url&quot;:&quot;https://icons.biorender.com/biorender/6166f0aa750572002977b44d/20211013144504/image/neutrophil-02.png&quot;,&quot;fallbackUrl&quot;:&quot;https://res.cloudinary.com/dlcjuc3ej/image/upload/v1634136304/pce6kghmrzffibtvjpwl.svg#/keystone/api/icons/6166f0aa750572002977b44d/20211013144504/image/neutrophil-02.svg&quot;,&quot;isPremium&quot;:false,&quot;size&quot;:{&quot;x&quot;:100,&quot;y&quot;:105.23560209424083}},&quot;source&quot;:{&quot;id&quot;:&quot;6166f0aa750572002977b44d&quot;,&quot;type&quot;:&quot;ASSETS&quot;},&quot;isPremium&quot;:false,&quot;parent&quot;:{&quot;type&quot;:&quot;CHILD&quot;,&quot;parentId&quot;:&quot;68fc9452-26ca-4934-b2f4-4fe8bda8e0c1&quot;,&quot;order&quot;:&quot;9999999999999999999625&quot;}},&quot;060943e1-c533-42d0-9c98-49c8a9b7f64a&quot;:{&quot;id&quot;:&quot;060943e1-c533-42d0-9c98-49c8a9b7f64a&quot;,&quot;name&quot;:&quot;Neutrophil (squeezing)&quot;,&quot;displayName&quot;:&quot;&quot;,&quot;type&quot;:&quot;FIGURE_OBJECT&quot;,&quot;relativeTransform&quot;:{&quot;translate&quot;:{&quot;x&quot;:-803.2482763167724,&quot;y&quot;:437.20516794780366},&quot;rotate&quot;:1.947146638766286,&quot;skewX&quot;:-0.17773723918505746,&quot;scale&quot;:{&quot;x&quot;:0.36813860226158845,&quot;y&quot;:0.3100339418651269}},&quot;image&quot;:{&quot;url&quot;:&quot;https://icons.biorender.com/biorender/616708b7750572002977b731/20211013162814/image/neutrophil-squeezing-02.png&quot;,&quot;fallbackUrl&quot;:&quot;https://res.cloudinary.com/dlcjuc3ej/image/upload/v1634142494/dyonee85as7kihh4mfe3.svg#/keystone/api/icons/616708b7750572002977b731/20211013162814/image/neutrophil-squeezing-02.svg&quot;,&quot;isPremium&quot;:false,&quot;size&quot;:{&quot;x&quot;:150,&quot;y&quot;:141.8478260869565}},&quot;source&quot;:{&quot;id&quot;:&quot;616708b7750572002977b731&quot;,&quot;type&quot;:&quot;ASSETS&quot;},&quot;isPremium&quot;:false,&quot;parent&quot;:{&quot;type&quot;:&quot;CHILD&quot;,&quot;parentId&quot;:&quot;68fc9452-26ca-4934-b2f4-4fe8bda8e0c1&quot;,&quot;order&quot;:&quot;999999999999999999963&quot;}},&quot;3376289f-cf32-49f3-af66-f7675ae64ac6&quot;:{&quot;type&quot;:&quot;FIGURE_OBJECT&quot;,&quot;id&quot;:&quot;3376289f-cf32-49f3-af66-f7675ae64ac6&quot;,&quot;parent&quot;:{&quot;type&quot;:&quot;CHILD&quot;,&quot;parentId&quot;:&quot;68fc9452-26ca-4934-b2f4-4fe8bda8e0c1&quot;,&quot;order&quot;:&quot;999999999999999999961&quot;},&quot;relativeTransform&quot;:{&quot;translate&quot;:{&quot;x&quot;:-231.92228879885832,&quot;y&quot;:221.89966402740902},&quot;rotate&quot;:0}},&quot;1b8e6fc7-c540-48df-ae7a-1136f1ce4458&quot;:{&quot;type&quot;:&quot;FIGURE_OBJECT&quot;,&quot;id&quot;:&quot;1b8e6fc7-c540-48df-ae7a-1136f1ce4458&quot;,&quot;relativeTransform&quot;:{&quot;translate&quot;:{&quot;x&quot;:-524.4719379305565,&quot;y&quot;:171.10134021719912},&quot;rotate&quot;:-1.9915985002059197e-16},&quot;opacity&quot;:1,&quot;pathStyles&quot;:[{&quot;type&quot;:&quot;FILL&quot;,&quot;fillStyle&quot;:&quot;rgba(23,23,23,1)&quot;}],&quot;text&quot;:{&quot;textData&quot;:{&quot;lineSpacing&quot;:&quot;normal&quot;,&quot;alignment&quot;:&quot;left&quot;,&quot;lines&quot;:[{&quot;runs&quot;:[{&quot;style&quot;:{&quot;fontFamily&quot;:&quot;Roboto&quot;,&quot;fontSize&quot;:27.72378227772622,&quot;color&quot;:&quot;rgba(23,23,23,1)&quot;,&quot;fontWeight&quot;:&quot;normal&quot;,&quot;fontStyle&quot;:&quot;normal&quot;,&quot;decoration&quot;:&quot;none&quot;,&quot;script&quot;:&quot;none&quot;},&quot;range&quot;:[0,7]}],&quot;text&quot;:&quot;Connexin&quot;}],&quot;verticalAlign&quot;:&quot;TOP&quot;,&quot;useStrokeForWeight&quot;:false,&quot;_lastCaretLocation&quot;:{&quot;lineIndex&quot;:0,&quot;runIndex&quot;:-1,&quot;charIndex&quot;:-1,&quot;endOfLine&quot;:true}},&quot;size&quot;:{&quot;x&quot;:114.8609422198544,&quot;y&quot;:32.67445768446305},&quot;targetSize&quot;:{&quot;x&quot;:114.8609422198544,&quot;y&quot;:32.67445768446305},&quot;format&quot;:&quot;BETTER_TEXT&quot;,&quot;verticalAlign&quot;:&quot;TOP&quot;},&quot;isLocked&quot;:false,&quot;parent&quot;:{&quot;type&quot;:&quot;CHILD&quot;,&quot;parentId&quot;:&quot;68fc9452-26ca-4934-b2f4-4fe8bda8e0c1&quot;,&quot;order&quot;:&quot;999999999999999999968&quot;}},&quot;e7d67859-5404-4073-8d48-3d724aff4dfb&quot;:{&quot;type&quot;:&quot;FIGURE_OBJECT&quot;,&quot;id&quot;:&quot;e7d67859-5404-4073-8d48-3d724aff4dfb&quot;,&quot;relativeTransform&quot;:{&quot;translate&quot;:{&quot;x&quot;:-606.4266972645845,&quot;y&quot;:260.64112184399823},&quot;rotate&quot;:-1.5707963267948972,&quot;skewX&quot;:-4.755117911644763e-16},&quot;opacity&quot;:1,&quot;path&quot;:{&quot;type&quot;:&quot;ELLIPSE&quot;,&quot;size&quot;:{&quot;x&quot;:13.67430658222925,&quot;y&quot;:20.475242116245646}},&quot;pathStyles&quot;:[{&quot;type&quot;:&quot;FILL&quot;,&quot;fillStyle&quot;:&quot;rgba(206, 154, 40, 1)&quot;},{&quot;type&quot;:&quot;STROKE&quot;,&quot;strokeStyle&quot;:&quot;rgba(130, 73, 26, 1)&quot;,&quot;lineWidth&quot;:2.0264153585302456,&quot;lineJoin&quot;:&quot;round&quot;}],&quot;isLocked&quot;:false,&quot;parent&quot;:{&quot;type&quot;:&quot;CHILD&quot;,&quot;parentId&quot;:&quot;68fc9452-26ca-4934-b2f4-4fe8bda8e0c1&quot;,&quot;order&quot;:&quot;999999999999999999999999999999999999999999999999999999999999997&quot;}},&quot;f5c47dc0-df70-4baa-b895-da2bad0a51c4&quot;:{&quot;type&quot;:&quot;FIGURE_OBJECT&quot;,&quot;id&quot;:&quot;f5c47dc0-df70-4baa-b895-da2bad0a51c4&quot;,&quot;relativeTransform&quot;:{&quot;translate&quot;:{&quot;x&quot;:-721.1801862945616,&quot;y&quot;:260.5204501176931},&quot;rotate&quot;:-1.5707963267948972,&quot;skewX&quot;:-4.755117911644765e-16},&quot;opacity&quot;:1,&quot;path&quot;:{&quot;type&quot;:&quot;ELLIPSE&quot;,&quot;size&quot;:{&quot;x&quot;:13.4632226236409,&quot;y&quot;:20.15917525516117}},&quot;pathStyles&quot;:[{&quot;type&quot;:&quot;FILL&quot;,&quot;fillStyle&quot;:&quot;rgba(206, 154, 40, 1)&quot;},{&quot;type&quot;:&quot;STROKE&quot;,&quot;strokeStyle&quot;:&quot;rgba(130, 73, 26, 1)&quot;,&quot;lineWidth&quot;:1.9951345200430732,&quot;lineJoin&quot;:&quot;round&quot;}],&quot;isLocked&quot;:false,&quot;parent&quot;:{&quot;type&quot;:&quot;CHILD&quot;,&quot;parentId&quot;:&quot;68fc9452-26ca-4934-b2f4-4fe8bda8e0c1&quot;,&quot;order&quot;:&quot;9999999999999999999555&quot;}},&quot;30d2871b-4832-42ca-bd68-de48dbec9e4b&quot;:{&quot;type&quot;:&quot;FIGURE_OBJECT&quot;,&quot;id&quot;:&quot;30d2871b-4832-42ca-bd68-de48dbec9e4b&quot;,&quot;name&quot;:&quot;Tight junction (claudin)&quot;,&quot;relativeTransform&quot;:{&quot;translate&quot;:{&quot;x&quot;:-695.5881844835295,&quot;y&quot;:231.29374927016846},&quot;rotate&quot;:-1.6733325006373122e-16,&quot;skewX&quot;:1.3060898355287335e-16,&quot;scale&quot;:{&quot;x&quot;:0.1873739052981476,&quot;y&quot;:0.11327866864035893}},&quot;opacity&quot;:1,&quot;image&quot;:{&quot;url&quot;:&quot;https://icons.biorender.com/biorender/5cab5e6624cd9b33001efe99/tight-junction-claudin.png&quot;,&quot;fallbackUrl&quot;:&quot;https://res.cloudinary.com/dlcjuc3ej/image/upload/v1554734690/bkwjn14vh4ttw6b5tbse.svg#/keystone/api/icons/5cab5e6624cd9b33001efe99/tight-junction-claudin.svg&quot;,&quot;size&quot;:{&quot;x&quot;:383,&quot;y&quot;:565},&quot;isPremium&quot;:false,&quot;isPacked&quot;:true},&quot;source&quot;:{&quot;id&quot;:&quot;5cab5da524cd9b33001efe98&quot;,&quot;type&quot;:&quot;ASSETS&quot;},&quot;pathStyles&quot;:[{&quot;type&quot;:&quot;FILL&quot;,&quot;fillStyle&quot;:&quot;rgb(0,0,0)&quot;}],&quot;isLocked&quot;:false,&quot;parent&quot;:{&quot;type&quot;:&quot;CHILD&quot;,&quot;parentId&quot;:&quot;68fc9452-26ca-4934-b2f4-4fe8bda8e0c1&quot;,&quot;order&quot;:&quot;999999999999999999953&quot;}},&quot;553eb077-bc91-4470-b363-81fbe60aa3e1&quot;:{&quot;id&quot;:&quot;553eb077-bc91-4470-b363-81fbe60aa3e1&quot;,&quot;type&quot;:&quot;FIGURE_OBJECT&quot;,&quot;relativeTransform&quot;:{&quot;translate&quot;:{&quot;x&quot;:-1176.0514879865589,&quot;y&quot;:-182.4466411625427},&quot;rotate&quot;:0},&quot;text&quot;:{&quot;textData&quot;:{&quot;lineSpacing&quot;:&quot;normal&quot;,&quot;alignment&quot;:&quot;left&quot;,&quot;lines&quot;:[{&quot;runs&quot;:[{&quot;style&quot;:{&quot;fontFamily&quot;:&quot;Roboto&quot;,&quot;fontSize&quot;:27.72378227772622,&quot;color&quot;:&quot;black&quot;,&quot;fontWeight&quot;:&quot;normal&quot;,&quot;fontStyle&quot;:&quot;normal&quot;,&quot;decoration&quot;:&quot;none&quot;,&quot;script&quot;:&quot;none&quot;},&quot;range&quot;:[0,6]}],&quot;text&quot;:&quot;Angpt-1&quot;}],&quot;verticalAlign&quot;:&quot;TOP&quot;,&quot;useStrokeForWeight&quot;:false,&quot;_lastCaretLocation&quot;:{&quot;lineIndex&quot;:0,&quot;runIndex&quot;:-1,&quot;charIndex&quot;:-1,&quot;endOfLine&quot;:true}},&quot;format&quot;:&quot;BETTER_TEXT&quot;,&quot;size&quot;:{&quot;x&quot;:100.01706717847505,&quot;y&quot;:32.67445768446305},&quot;targetSize&quot;:{&quot;x&quot;:100.01706717847505,&quot;y&quot;:32.67445768446305},&quot;verticalAlign&quot;:&quot;TOP&quot;},&quot;parent&quot;:{&quot;type&quot;:&quot;CHILD&quot;,&quot;parentId&quot;:&quot;68fc9452-26ca-4934-b2f4-4fe8bda8e0c1&quot;,&quot;order&quot;:&quot;9999999999999999999705&quot;},&quot;opacity&quot;:1},&quot;fe3df269-dd50-47c7-99a2-ef25c0674226&quot;:{&quot;id&quot;:&quot;fe3df269-dd50-47c7-99a2-ef25c0674226&quot;,&quot;type&quot;:&quot;FIGURE_OBJECT&quot;,&quot;relativeTransform&quot;:{&quot;translate&quot;:{&quot;x&quot;:-1107.0847826321308,&quot;y&quot;:-61.90475502527474},&quot;rotate&quot;:0},&quot;text&quot;:{&quot;textData&quot;:{&quot;lineSpacing&quot;:&quot;normal&quot;,&quot;alignment&quot;:&quot;left&quot;,&quot;lines&quot;:[{&quot;runs&quot;:[{&quot;style&quot;:{&quot;fontFamily&quot;:&quot;Roboto&quot;,&quot;fontSize&quot;:27.72378227772622,&quot;color&quot;:&quot;black&quot;,&quot;fontWeight&quot;:&quot;normal&quot;,&quot;fontStyle&quot;:&quot;normal&quot;,&quot;decoration&quot;:&quot;none&quot;,&quot;script&quot;:&quot;none&quot;},&quot;range&quot;:[0,4]}],&quot;text&quot;:&quot;Tie-2&quot;,&quot;baseStyle&quot;:{&quot;fontFamily&quot;:&quot;Roboto&quot;,&quot;fontSize&quot;:27.72378227772622,&quot;color&quot;:&quot;black&quot;,&quot;fontWeight&quot;:&quot;normal&quot;,&quot;fontStyle&quot;:&quot;normal&quot;,&quot;decoration&quot;:&quot;none&quot;,&quot;script&quot;:&quot;none&quot;}}],&quot;verticalAlign&quot;:&quot;TOP&quot;,&quot;useStrokeForWeight&quot;:false},&quot;format&quot;:&quot;BETTER_TEXT&quot;,&quot;size&quot;:{&quot;x&quot;:70.29477087331261,&quot;y&quot;:32.67445768446305},&quot;targetSize&quot;:{&quot;x&quot;:70.29477087331261,&quot;y&quot;:32.67445768446305},&quot;verticalAlign&quot;:&quot;TOP&quot;},&quot;parent&quot;:{&quot;type&quot;:&quot;CHILD&quot;,&quot;parentId&quot;:&quot;68fc9452-26ca-4934-b2f4-4fe8bda8e0c1&quot;,&quot;order&quot;:&quot;999999999999999999971&quot;},&quot;opacity&quot;:0.94},&quot;c7526561-648a-48ec-9a15-0dad5cf2ea0a&quot;:{&quot;id&quot;:&quot;c7526561-648a-48ec-9a15-0dad5cf2ea0a&quot;,&quot;type&quot;:&quot;FIGURE_OBJECT&quot;,&quot;relativeTransform&quot;:{&quot;translate&quot;:{&quot;x&quot;:-1290.017093485413,&quot;y&quot;:29.63765470320368},&quot;rotate&quot;:-1.570796326794897},&quot;text&quot;:{&quot;textData&quot;:{&quot;lineSpacing&quot;:&quot;normal&quot;,&quot;alignment&quot;:&quot;left&quot;,&quot;lines&quot;:[{&quot;runs&quot;:[{&quot;style&quot;:{&quot;fontFamily&quot;:&quot;Roboto&quot;,&quot;fontSize&quot;:32,&quot;color&quot;:&quot;rgba(21,82,137,1)&quot;,&quot;fontWeight&quot;:&quot;bold&quot;,&quot;fontStyle&quot;:&quot;normal&quot;,&quot;decoration&quot;:&quot;none&quot;,&quot;script&quot;:&quot;none&quot;},&quot;range&quot;:[0,5]}],&quot;text&quot;:&quot;Health&quot;}],&quot;verticalAlign&quot;:&quot;TOP&quot;,&quot;useStrokeForWeight&quot;:false,&quot;_lastCaretLocation&quot;:{&quot;lineIndex&quot;:0,&quot;runIndex&quot;:-1,&quot;charIndex&quot;:-1,&quot;endOfLine&quot;:true}},&quot;format&quot;:&quot;BETTER_TEXT&quot;,&quot;size&quot;:{&quot;x&quot;:137.45101928710938,&quot;y&quot;:50.496889148715624},&quot;targetSize&quot;:{&quot;x&quot;:128.32192806313807,&quot;y&quot;:50.496889148715624},&quot;verticalAlign&quot;:&quot;TOP&quot;},&quot;parent&quot;:{&quot;type&quot;:&quot;CHILD&quot;,&quot;parentId&quot;:&quot;68fc9452-26ca-4934-b2f4-4fe8bda8e0c1&quot;,&quot;order&quot;:&quot;9999999999999999999755&quot;},&quot;opacity&quot;:0.94},&quot;933cd7c6-053a-4424-8145-75cff99b8547&quot;:{&quot;id&quot;:&quot;933cd7c6-053a-4424-8145-75cff99b8547&quot;,&quot;type&quot;:&quot;FIGURE_OBJECT&quot;,&quot;relativeTransform&quot;:{&quot;translate&quot;:{&quot;x&quot;:-1290.0163529345311,&quot;y&quot;:716.8726722388253},&quot;rotate&quot;:-1.570796326794897},&quot;text&quot;:{&quot;textData&quot;:{&quot;lineSpacing&quot;:&quot;normal&quot;,&quot;alignment&quot;:&quot;left&quot;,&quot;lines&quot;:[{&quot;runs&quot;:[{&quot;style&quot;:{&quot;fontFamily&quot;:&quot;Roboto&quot;,&quot;fontSize&quot;:32,&quot;color&quot;:&quot;rgb(192, 56, 48)&quot;,&quot;fontWeight&quot;:&quot;bold&quot;,&quot;fontStyle&quot;:&quot;normal&quot;,&quot;decoration&quot;:&quot;none&quot;,&quot;script&quot;:&quot;none&quot;},&quot;range&quot;:[0,5]}],&quot;text&quot;:&quot;Sepsis&quot;}],&quot;verticalAlign&quot;:&quot;TOP&quot;,&quot;useStrokeForWeight&quot;:false,&quot;_lastCaretLocation&quot;:{&quot;lineIndex&quot;:0,&quot;runIndex&quot;:-1,&quot;charIndex&quot;:-1,&quot;endOfLine&quot;:true}},&quot;format&quot;:&quot;BETTER_TEXT&quot;,&quot;size&quot;:{&quot;x&quot;:131.19338929705225,&quot;y&quot;:50.496889148715624},&quot;targetSize&quot;:{&quot;x&quot;:131.19338929705225,&quot;y&quot;:50.496889148715624},&quot;verticalAlign&quot;:&quot;TOP&quot;},&quot;parent&quot;:{&quot;type&quot;:&quot;CHILD&quot;,&quot;parentId&quot;:&quot;68fc9452-26ca-4934-b2f4-4fe8bda8e0c1&quot;,&quot;order&quot;:&quot;999999999999999999976&quot;},&quot;opacity&quot;:0.94},&quot;1b81075f-0914-4a7d-929f-b7076b120379&quot;:{&quot;type&quot;:&quot;FIGURE_OBJECT&quot;,&quot;id&quot;:&quot;1b81075f-0914-4a7d-929f-b7076b120379&quot;,&quot;relativeTransform&quot;:{&quot;translate&quot;:{&quot;x&quot;:-498.75025714927534,&quot;y&quot;:101.97207200063774},&quot;rotate&quot;:-1.9915985002059193e-16},&quot;opacity&quot;:1,&quot;pathStyles&quot;:[{&quot;type&quot;:&quot;FILL&quot;,&quot;fillStyle&quot;:&quot;rgba(23,23,23,1)&quot;}],&quot;text&quot;:{&quot;textData&quot;:{&quot;lineSpacing&quot;:&quot;normal&quot;,&quot;alignment&quot;:&quot;left&quot;,&quot;lines&quot;:[{&quot;runs&quot;:[{&quot;style&quot;:{&quot;fontFamily&quot;:&quot;Roboto&quot;,&quot;fontSize&quot;:27.72378227772622,&quot;color&quot;:&quot;rgba(23,23,23,1)&quot;,&quot;fontWeight&quot;:&quot;normal&quot;,&quot;fontStyle&quot;:&quot;normal&quot;,&quot;decoration&quot;:&quot;none&quot;,&quot;script&quot;:&quot;none&quot;},&quot;range&quot;:[0,5]}],&quot;text&quot;:&quot;VE-cad&quot;,&quot;baseStyle&quot;:{&quot;fontFamily&quot;:&quot;Roboto&quot;,&quot;fontSize&quot;:27.72378227772622,&quot;color&quot;:&quot;rgba(23,23,23,1)&quot;,&quot;fontWeight&quot;:&quot;normal&quot;,&quot;fontStyle&quot;:&quot;normal&quot;,&quot;decoration&quot;:&quot;none&quot;,&quot;script&quot;:&quot;none&quot;}}],&quot;verticalAlign&quot;:&quot;TOP&quot;,&quot;useStrokeForWeight&quot;:false,&quot;_lastCaretLocation&quot;:{&quot;lineIndex&quot;:0,&quot;runIndex&quot;:-1,&quot;charIndex&quot;:-1,&quot;endOfLine&quot;:true}},&quot;size&quot;:{&quot;x&quot;:130.56205145953095,&quot;y&quot;:64.00233165829368},&quot;targetSize&quot;:{&quot;x&quot;:130.56205145953095,&quot;y&quot;:64.00233165829368},&quot;format&quot;:&quot;BETTER_TEXT&quot;,&quot;verticalAlign&quot;:&quot;TOP&quot;},&quot;isLocked&quot;:false,&quot;parent&quot;:{&quot;type&quot;:&quot;CHILD&quot;,&quot;parentId&quot;:&quot;68fc9452-26ca-4934-b2f4-4fe8bda8e0c1&quot;,&quot;order&quot;:&quot;99999999999999999998&quot;}},&quot;6b48b0be-8a71-4259-8d7e-422dc4087c02&quot;:{&quot;type&quot;:&quot;FIGURE_OBJECT&quot;,&quot;id&quot;:&quot;6b48b0be-8a71-4259-8d7e-422dc4087c02&quot;,&quot;relativeTransform&quot;:{&quot;translate&quot;:{&quot;x&quot;:-769.0867115672816,&quot;y&quot;:215.62906524485464},&quot;rotate&quot;:-1.9915985002059197e-16},&quot;opacity&quot;:1,&quot;pathStyles&quot;:[{&quot;type&quot;:&quot;FILL&quot;,&quot;fillStyle&quot;:&quot;rgba(23,23,23,1)&quot;}],&quot;text&quot;:{&quot;textData&quot;:{&quot;lineSpacing&quot;:&quot;normal&quot;,&quot;alignment&quot;:&quot;left&quot;,&quot;lines&quot;:[{&quot;runs&quot;:[{&quot;style&quot;:{&quot;fontFamily&quot;:&quot;Roboto&quot;,&quot;fontSize&quot;:27.72378227772622,&quot;color&quot;:&quot;rgba(23,23,23,1)&quot;,&quot;fontWeight&quot;:&quot;normal&quot;,&quot;fontStyle&quot;:&quot;normal&quot;,&quot;decoration&quot;:&quot;none&quot;,&quot;script&quot;:&quot;none&quot;},&quot;range&quot;:[0,6]}],&quot;text&quot;:&quot;Claudin&quot;}],&quot;verticalAlign&quot;:&quot;TOP&quot;,&quot;useStrokeForWeight&quot;:false,&quot;_lastCaretLocation&quot;:{&quot;lineIndex&quot;:0,&quot;runIndex&quot;:-1,&quot;charIndex&quot;:-1,&quot;endOfLine&quot;:true}},&quot;size&quot;:{&quot;x&quot;:92.76291028130372,&quot;y&quot;:32.67445768446305},&quot;targetSize&quot;:{&quot;x&quot;:92.76291028130372,&quot;y&quot;:32.67445768446305},&quot;format&quot;:&quot;BETTER_TEXT&quot;,&quot;verticalAlign&quot;:&quot;TOP&quot;},&quot;isLocked&quot;:false,&quot;parent&quot;:{&quot;type&quot;:&quot;CHILD&quot;,&quot;parentId&quot;:&quot;68fc9452-26ca-4934-b2f4-4fe8bda8e0c1&quot;,&quot;order&quot;:&quot;999999999999999999981&quot;}},&quot;6050608b-a490-4242-8c75-df3bee5b6391&quot;:{&quot;type&quot;:&quot;FIGURE_OBJECT&quot;,&quot;id&quot;:&quot;6050608b-a490-4242-8c75-df3bee5b6391&quot;,&quot;relativeTransform&quot;:{&quot;translate&quot;:{&quot;x&quot;:-534.3699084685124,&quot;y&quot;:260.6421483207569},&quot;rotate&quot;:-1.9915985002059197e-16},&quot;opacity&quot;:1,&quot;pathStyles&quot;:[{&quot;type&quot;:&quot;FILL&quot;,&quot;fillStyle&quot;:&quot;rgba(23,23,23,1)&quot;}],&quot;text&quot;:{&quot;textData&quot;:{&quot;lineSpacing&quot;:&quot;normal&quot;,&quot;alignment&quot;:&quot;left&quot;,&quot;lines&quot;:[{&quot;runs&quot;:[{&quot;style&quot;:{&quot;fontFamily&quot;:&quot;Roboto&quot;,&quot;fontSize&quot;:27.72378227772622,&quot;color&quot;:&quot;rgba(23,23,23,1)&quot;,&quot;fontWeight&quot;:&quot;normal&quot;,&quot;fontStyle&quot;:&quot;normal&quot;,&quot;decoration&quot;:&quot;none&quot;,&quot;script&quot;:&quot;none&quot;},&quot;range&quot;:[0,3]}],&quot;text&quot;:&quot;ZO-1&quot;}],&quot;verticalAlign&quot;:&quot;TOP&quot;,&quot;useStrokeForWeight&quot;:false,&quot;_lastCaretLocation&quot;:{&quot;lineIndex&quot;:0,&quot;runIndex&quot;:-1,&quot;charIndex&quot;:-1,&quot;endOfLine&quot;:true}},&quot;size&quot;:{&quot;x&quot;:86.17268146236873,&quot;y&quot;:32.67445768446305},&quot;targetSize&quot;:{&quot;x&quot;:86.17268146236873,&quot;y&quot;:32.67445768446305},&quot;format&quot;:&quot;BETTER_TEXT&quot;,&quot;verticalAlign&quot;:&quot;TOP&quot;},&quot;isLocked&quot;:false,&quot;parent&quot;:{&quot;type&quot;:&quot;CHILD&quot;,&quot;parentId&quot;:&quot;68fc9452-26ca-4934-b2f4-4fe8bda8e0c1&quot;,&quot;order&quot;:&quot;999999999999999999982&quot;}},&quot;93a59e56-d3a2-4b93-b87d-606039a59fea&quot;:{&quot;type&quot;:&quot;FIGURE_OBJECT&quot;,&quot;id&quot;:&quot;93a59e56-d3a2-4b93-b87d-606039a59fea&quot;,&quot;relativeTransform&quot;:{&quot;translate&quot;:{&quot;x&quot;:-921.36928526705,&quot;y&quot;:519.9600148673508},&quot;rotate&quot;:0},&quot;layout&quot;:{&quot;sizeRatio&quot;:{&quot;x&quot;:0.88,&quot;y&quot;:0.88},&quot;keepAspectRatio&quot;:false},&quot;opacity&quot;:1,&quot;path&quot;:{&quot;type&quot;:&quot;RECT&quot;,&quot;size&quot;:{&quot;x&quot;:139.21983555566254,&quot;y&quot;:60.45744515034457},&quot;cornerRounding&quot;:{&quot;type&quot;:&quot;ARC_LENGTH&quot;,&quot;global&quot;:48.245647547433684}},&quot;pathStyles&quot;:[{&quot;type&quot;:&quot;FILL&quot;,&quot;fillStyle&quot;:&quot;rgba(223,237,250,1)&quot;},{&quot;type&quot;:&quot;STROKE&quot;,&quot;strokeStyle&quot;:&quot;rgba(21,82,137,1)&quot;,&quot;lineWidth&quot;:3.0714133159373795,&quot;lineJoin&quot;:&quot;round&quot;}],&quot;isLocked&quot;:false,&quot;parent&quot;:{&quot;type&quot;:&quot;CHILD&quot;,&quot;parentId&quot;:&quot;68fc9452-26ca-4934-b2f4-4fe8bda8e0c1&quot;,&quot;order&quot;:&quot;999999999999999999985&quot;}},&quot;c3fbcbfc-7661-4d0b-a32e-a008b65fd34b&quot;:{&quot;type&quot;:&quot;FIGURE_OBJECT&quot;,&quot;id&quot;:&quot;c3fbcbfc-7661-4d0b-a32e-a008b65fd34b&quot;,&quot;relativeTransform&quot;:{&quot;translate&quot;:{&quot;x&quot;:0,&quot;y&quot;:0},&quot;rotate&quot;:0},&quot;text&quot;:{&quot;textData&quot;:{&quot;lineSpacing&quot;:&quot;normal&quot;,&quot;alignment&quot;:&quot;center&quot;,&quot;lines&quot;:[{&quot;runs&quot;:[{&quot;style&quot;:{&quot;fontFamily&quot;:&quot;Roboto&quot;,&quot;fontSize&quot;:27.72378227772622,&quot;color&quot;:&quot;black&quot;,&quot;fontWeight&quot;:&quot;bold&quot;,&quot;fontStyle&quot;:&quot;normal&quot;,&quot;decoration&quot;:&quot;none&quot;,&quot;script&quot;:&quot;none&quot;},&quot;range&quot;:[0,7]}],&quot;text&quot;:&quot;EphA4-Fc&quot;}],&quot;verticalAlign&quot;:&quot;TOP&quot;,&quot;_lastCaretLocation&quot;:{&quot;lineIndex&quot;:0,&quot;runIndex&quot;:-1,&quot;charIndex&quot;:-1,&quot;endOfLine&quot;:true}},&quot;size&quot;:{&quot;x&quot;:122.51345528898301,&quot;y&quot;:33},&quot;targetSize&quot;:{&quot;x&quot;:122.51345528898301,&quot;y&quot;:2},&quot;format&quot;:&quot;BETTER_TEXT&quot;},&quot;parent&quot;:{&quot;type&quot;:&quot;CHILD&quot;,&quot;parentId&quot;:&quot;93a59e56-d3a2-4b93-b87d-606039a59fea&quot;,&quot;order&quot;:&quot;5&quot;}},&quot;c6a08dc8-448b-4857-be42-9003c095e192&quot;:{&quot;relativeTransform&quot;:{&quot;translate&quot;:{&quot;x&quot;:-708.814999842437,&quot;y&quot;:157.5963896798258},&quot;rotate&quot;:1.5707963267948966},&quot;type&quot;:&quot;FIGURE_OBJECT&quot;,&quot;id&quot;:&quot;c6a08dc8-448b-4857-be42-9003c095e192&quot;,&quot;name&quot;:&quot;E-cadherin (dimer)&quot;,&quot;displayName&quot;:&quot;E-cadherin (dimer)&quot;,&quot;opacity&quot;:1,&quot;source&quot;:{&quot;id&quot;:&quot;5f5930f74589e400b1848646&quot;,&quot;type&quot;:&quot;ASSETS&quot;},&quot;pathStyles&quot;:[{&quot;type&quot;:&quot;FILL&quot;,&quot;fillStyle&quot;:&quot;rgb(0,0,0)&quot;}],&quot;isLocked&quot;:false,&quot;parent&quot;:{&quot;type&quot;:&quot;CHILD&quot;,&quot;parentId&quot;:&quot;68fc9452-26ca-4934-b2f4-4fe8bda8e0c1&quot;,&quot;order&quot;:&quot;999999999999999999987&quot;},&quot;isPremium&quot;:false},&quot;d8d919b7-1ddd-46ca-972c-68beeec55bf7&quot;:{&quot;type&quot;:&quot;FIGURE_OBJECT&quot;,&quot;id&quot;:&quot;d8d919b7-1ddd-46ca-972c-68beeec55bf7&quot;,&quot;name&quot;:&quot;E-cadherin (monomer)&quot;,&quot;relativeTransform&quot;:{&quot;translate&quot;:{&quot;x&quot;:-13.06376337956113,&quot;y&quot;:-15.572834618919641},&quot;rotate&quot;:0,&quot;skewX&quot;:-2.1532163697295183e-17,&quot;scale&quot;:{&quot;x&quot;:0.5332206355808375,&quot;y&quot;:0.11983279861421137}},&quot;opacity&quot;:1,&quot;image&quot;:{&quot;url&quot;:&quot;https://icons.biorender.com/biorender/5b462465470ae0001425fa55/e-cadherin-monomer.png&quot;,&quot;fallbackUrl&quot;:&quot;https://res.cloudinary.com/dlcjuc3ej/image/upload/v1531323488/t3yu7nbqahertvi5qyup.svg#/keystone/api/icons/5b462465470ae0001425fa55/e-cadherin-monomer.svg&quot;,&quot;size&quot;:{&quot;x&quot;:49,&quot;y&quot;:710},&quot;isPremium&quot;:false},&quot;source&quot;:{&quot;id&quot;:&quot;5a31f15a2d805400140dfe78&quot;,&quot;type&quot;:&quot;ASSETS&quot;},&quot;pathStyles&quot;:[{&quot;type&quot;:&quot;FILL&quot;,&quot;fillStyle&quot;:&quot;rgb(0,0,0)&quot;}],&quot;isLocked&quot;:false,&quot;parent&quot;:{&quot;type&quot;:&quot;CHILD&quot;,&quot;parentId&quot;:&quot;c6a08dc8-448b-4857-be42-9003c095e192&quot;,&quot;order&quot;:&quot;2&quot;},&quot;styles&quot;:{&quot;editable&quot;:[{&quot;monochromeTargetColor&quot;:&quot;#E7872B&quot;,&quot;styleName&quot;:&quot;FILL&quot;,&quot;color&quot;:&quot;#d15015&quot;},{&quot;monochromeTargetColor&quot;:&quot;#E7872B&quot;,&quot;styleName&quot;:&quot;STROKE&quot;}]}},&quot;f9dd509d-bbec-49d1-9033-082dae032d06&quot;:{&quot;type&quot;:&quot;FIGURE_OBJECT&quot;,&quot;id&quot;:&quot;f9dd509d-bbec-49d1-9033-082dae032d06&quot;,&quot;name&quot;:&quot;E-cadherin (monomer)&quot;,&quot;relativeTransform&quot;:{&quot;translate&quot;:{&quot;x&quot;:13.064854397620836,&quot;y&quot;:-78.2408724943844},&quot;rotate&quot;:3.141592653589793,&quot;skewX&quot;:2.269708583782546e-17,&quot;scale&quot;:{&quot;x&quot;:0.5332206355808374,&quot;y&quot;:0.11769220400350755}},&quot;opacity&quot;:1,&quot;image&quot;:{&quot;url&quot;:&quot;https://icons.biorender.com/biorender/5b462465470ae0001425fa55/e-cadherin-monomer.png&quot;,&quot;fallbackUrl&quot;:&quot;https://res.cloudinary.com/dlcjuc3ej/image/upload/v1531323488/t3yu7nbqahertvi5qyup.svg#/keystone/api/icons/5b462465470ae0001425fa55/e-cadherin-monomer.svg&quot;,&quot;size&quot;:{&quot;x&quot;:49,&quot;y&quot;:710},&quot;isPremium&quot;:false},&quot;source&quot;:{&quot;id&quot;:&quot;5a31f15a2d805400140dfe78&quot;,&quot;type&quot;:&quot;ASSETS&quot;},&quot;pathStyles&quot;:[{&quot;type&quot;:&quot;FILL&quot;,&quot;fillStyle&quot;:&quot;rgb(0,0,0)&quot;}],&quot;isLocked&quot;:false,&quot;parent&quot;:{&quot;type&quot;:&quot;CHILD&quot;,&quot;parentId&quot;:&quot;c6a08dc8-448b-4857-be42-9003c095e192&quot;,&quot;order&quot;:&quot;7&quot;},&quot;styles&quot;:{&quot;editable&quot;:[{&quot;monochromeTargetColor&quot;:&quot;#E7872B&quot;,&quot;styleName&quot;:&quot;FILL&quot;,&quot;color&quot;:&quot;#d15015&quot;},{&quot;monochromeTargetColor&quot;:&quot;#E7872B&quot;,&quot;styleName&quot;:&quot;STROKE&quot;}]}},&quot;a738394e-da69-455b-9892-d49f74c80c5b&quot;:{&quot;type&quot;:&quot;FIGURE_OBJECT&quot;,&quot;id&quot;:&quot;a738394e-da69-455b-9892-d49f74c80c5b&quot;,&quot;relativeTransform&quot;:{&quot;translate&quot;:{&quot;x&quot;:-364.87369159791564,&quot;y&quot;:283.79278862497245},&quot;rotate&quot;:0},&quot;isLocked&quot;:false,&quot;parent&quot;:{&quot;type&quot;:&quot;CHILD&quot;,&quot;parentId&quot;:&quot;68fc9452-26ca-4934-b2f4-4fe8bda8e0c1&quot;,&quot;order&quot;:&quot;999999999999999999991&quot;}},&quot;77166d91-a490-4383-b178-71d9649677b6&quot;:{&quot;type&quot;:&quot;FIGURE_OBJECT&quot;,&quot;id&quot;:&quot;77166d91-a490-4383-b178-71d9649677b6&quot;,&quot;name&quot;:&quot;Desmosome (hemichannel 1)&quot;,&quot;relativeTransform&quot;:{&quot;translate&quot;:{&quot;x&quot;:-251.08268440936075,&quot;y&quot;:-203.443695447151},&quot;rotate&quot;:0,&quot;skewX&quot;:0,&quot;scale&quot;:{&quot;x&quot;:0.5741046039971179,&quot;y&quot;:0.289696174819117}},&quot;opacity&quot;:1,&quot;image&quot;:{&quot;url&quot;:&quot;https://res.cloudinary.com/dlcjuc3ej/image/upload/v1530279854/y2f1or5awe92ikeu1yd5.svg&quot;,&quot;size&quot;:{&quot;x&quot;:209,&quot;y&quot;:240},&quot;isPremium&quot;:false},&quot;source&quot;:{&quot;id&quot;:&quot;5b3637767c26d800149985e6&quot;,&quot;type&quot;:&quot;ASSETS&quot;},&quot;pathStyles&quot;:[{&quot;type&quot;:&quot;FILL&quot;,&quot;fillStyle&quot;:&quot;rgb(0,0,0)&quot;}],&quot;isLocked&quot;:false,&quot;parent&quot;:{&quot;type&quot;:&quot;CHILD&quot;,&quot;parentId&quot;:&quot;a738394e-da69-455b-9892-d49f74c80c5b&quot;,&quot;order&quot;:&quot;5&quot;}},&quot;2e4d6ae1-911a-4142-a155-543f4b4b936a&quot;:{&quot;type&quot;:&quot;FIGURE_OBJECT&quot;,&quot;id&quot;:&quot;2e4d6ae1-911a-4142-a155-543f4b4b936a&quot;,&quot;name&quot;:&quot;Desmosome (hemichannel 1)&quot;,&quot;relativeTransform&quot;:{&quot;translate&quot;:{&quot;x&quot;:-343.4535433366102,&quot;y&quot;:-203.44451206155378},&quot;rotate&quot;:6.283185307179586,&quot;skewX&quot;:-1.7866124342815294e-16,&quot;scale&quot;:{&quot;x&quot;:-0.5719373617258798,&quot;y&quot;:0.28969617481911697}},&quot;opacity&quot;:1,&quot;image&quot;:{&quot;url&quot;:&quot;https://res.cloudinary.com/dlcjuc3ej/image/upload/v1530279854/y2f1or5awe92ikeu1yd5.svg&quot;,&quot;size&quot;:{&quot;x&quot;:209,&quot;y&quot;:240},&quot;isPremium&quot;:false},&quot;source&quot;:{&quot;id&quot;:&quot;5b3637767c26d800149985e6&quot;,&quot;type&quot;:&quot;ASSETS&quot;},&quot;pathStyles&quot;:[{&quot;type&quot;:&quot;FILL&quot;,&quot;fillStyle&quot;:&quot;rgb(0,0,0)&quot;}],&quot;isLocked&quot;:false,&quot;parent&quot;:{&quot;type&quot;:&quot;CHILD&quot;,&quot;parentId&quot;:&quot;a738394e-da69-455b-9892-d49f74c80c5b&quot;,&quot;order&quot;:&quot;6&quot;}},&quot;961e7c12-4e9f-4089-ab52-974a48421205&quot;:{&quot;type&quot;:&quot;FIGURE_OBJECT&quot;,&quot;id&quot;:&quot;961e7c12-4e9f-4089-ab52-974a48421205&quot;,&quot;relativeTransform&quot;:{&quot;translate&quot;:{&quot;x&quot;:-0.3789201761038018,&quot;y&quot;:4.905496251628886e-14},&quot;rotate&quot;:0,&quot;skewX&quot;:1.1704201372522982e-16},&quot;opacity&quot;:1,&quot;path&quot;:{&quot;type&quot;:&quot;RECT&quot;,&quot;size&quot;:{&quot;x&quot;:403.5627732566319,&quot;y&quot;:642.714279015069},&quot;cornerRounding&quot;:{&quot;type&quot;:&quot;ARC_LENGTH&quot;,&quot;global&quot;:38.758956716885756}},&quot;pathStyles&quot;:[{&quot;type&quot;:&quot;FILL&quot;,&quot;fillStyle&quot;:&quot;rgba(255,216,216,1)&quot;},{&quot;type&quot;:&quot;STROKE&quot;,&quot;strokeStyle&quot;:&quot;rgba(230,136,136,1)&quot;,&quot;lineWidth&quot;:1.9705367622534498,&quot;lineJoin&quot;:&quot;round&quot;}],&quot;isLocked&quot;:false,&quot;parent&quot;:{&quot;type&quot;:&quot;CHILD&quot;,&quot;parentId&quot;:&quot;3f3fb16f-3677-4b89-9930-eabcc626f394&quot;,&quot;order&quot;:&quot;2&quot;},&quot;layout&quot;:{&quot;sizeRatio&quot;:{&quot;x&quot;:0.88,&quot;y&quot;:0.88},&quot;keepAspectRatio&quot;:false}},&quot;ddadec57-48ef-4e72-a982-924d834d8a2d&quot;:{&quot;type&quot;:&quot;FIGURE_OBJECT&quot;,&quot;id&quot;:&quot;ddadec57-48ef-4e72-a982-924d834d8a2d&quot;,&quot;relativeTransform&quot;:{&quot;translate&quot;:{&quot;x&quot;:1.1470732318615782e-14,&quot;y&quot;:47.22424024485789},&quot;rotate&quot;:0,&quot;skewX&quot;:3.4903562328069545e-16,&quot;scale&quot;:{&quot;x&quot;:1.0266632749791875,&quot;y&quot;:1.4752703555620503}},&quot;opacity&quot;:1,&quot;path&quot;:{&quot;type&quot;:&quot;RECT&quot;,&quot;size&quot;:{&quot;x&quot;:396.4454210390521,&quot;y&quot;:375.742511347099}},&quot;pathStyles&quot;:[{&quot;type&quot;:&quot;FILL&quot;,&quot;fillStyle&quot;:&quot;#fff&quot;}],&quot;isFrozen&quot;:true,&quot;isLocked&quot;:false,&quot;parent&quot;:{&quot;type&quot;:&quot;CROP&quot;,&quot;parentId&quot;:&quot;3f3fb16f-3677-4b89-9930-eabcc626f394&quot;,&quot;order&quot;:&quot;5&quot;},&quot;layout&quot;:{&quot;sizeRatio&quot;:{&quot;x&quot;:0.88,&quot;y&quot;:0.88},&quot;keepAspectRatio&quot;:false}},&quot;3f3fb16f-3677-4b89-9930-eabcc626f394&quot;:{&quot;type&quot;:&quot;FIGURE_OBJECT&quot;,&quot;id&quot;:&quot;3f3fb16f-3677-4b89-9930-eabcc626f394&quot;,&quot;relativeTransform&quot;:{&quot;translate&quot;:{&quot;x&quot;:-1024.6835506798777,&quot;y&quot;:83.40124831868096},&quot;rotate&quot;:-1.5707963267948972},&quot;opacity&quot;:0.6,&quot;source&quot;:{&quot;type&quot;:&quot;ASSETS&quot;},&quot;pathStyles&quot;:[{&quot;type&quot;:&quot;FILL&quot;,&quot;fillStyle&quot;:&quot;rgb(0,0,0)&quot;}],&quot;isLocked&quot;:false,&quot;parent&quot;:{&quot;type&quot;:&quot;CHILD&quot;,&quot;parentId&quot;:&quot;68fc9452-26ca-4934-b2f4-4fe8bda8e0c1&quot;,&quot;order&quot;:&quot;999999999999999999951&quot;}},&quot;0b8ba677-3b8c-4420-a3d1-a8db37a3f41f&quot;:{&quot;type&quot;:&quot;FIGURE_OBJECT&quot;,&quot;id&quot;:&quot;0b8ba677-3b8c-4420-a3d1-a8db37a3f41f&quot;,&quot;relativeTransform&quot;:{&quot;translate&quot;:{&quot;x&quot;:-632.7319432685595,&quot;y&quot;:38.30965155935727},&quot;rotate&quot;:-4.107807933174911e-16,&quot;skewX&quot;:-4.037145487958578e-16},&quot;opacity&quot;:1,&quot;path&quot;:{&quot;type&quot;:&quot;ELLIPSE&quot;,&quot;size&quot;:{&quot;x&quot;:211.2373064055522,&quot;y&quot;:397.5728450452619}},&quot;pathStyles&quot;:[{&quot;type&quot;:&quot;FILL&quot;,&quot;fillStyle&quot;:&quot;rgba(237, 192, 192, 1)&quot;},{&quot;type&quot;:&quot;STROKE&quot;,&quot;strokeStyle&quot;:&quot;rgba(230,136,136,1)&quot;,&quot;lineWidth&quot;:0,&quot;lineJoin&quot;:&quot;round&quot;}],&quot;isLocked&quot;:false,&quot;parent&quot;:{&quot;type&quot;:&quot;CHILD&quot;,&quot;parentId&quot;:&quot;3f3fb16f-3677-4b89-9930-eabcc626f394&quot;,&quot;order&quot;:&quot;5&quot;}},&quot;aa827f4f-5f97-4457-a03a-9348391107e9&quot;:{&quot;type&quot;:&quot;FIGURE_OBJECT&quot;,&quot;id&quot;:&quot;aa827f4f-5f97-4457-a03a-9348391107e9&quot;,&quot;relativeTransform&quot;:{&quot;translate&quot;:{&quot;x&quot;:-8.333445509844394e-13,&quot;y&quot;:19.873614769500623},&quot;rotate&quot;:0,&quot;skewX&quot;:-6.881626843475676e-14,&quot;scale&quot;:{&quot;x&quot;:1.0443770838296775,&quot;y&quot;:1.7139601499182875}},&quot;opacity&quot;:1,&quot;path&quot;:{&quot;type&quot;:&quot;RECT&quot;,&quot;size&quot;:{&quot;x&quot;:202.26152955305727,&quot;y&quot;:255.06126798778268}},&quot;pathStyles&quot;:[{&quot;type&quot;:&quot;FILL&quot;,&quot;fillStyle&quot;:&quot;#fff&quot;}],&quot;isFrozen&quot;:true,&quot;isLocked&quot;:false,&quot;parent&quot;:{&quot;type&quot;:&quot;CROP&quot;,&quot;parentId&quot;:&quot;0b8ba677-3b8c-4420-a3d1-a8db37a3f41f&quot;,&quot;order&quot;:&quot;5&quot;}},&quot;c21ca1b0-d471-459c-9cb8-e9e8a7fa9d9e&quot;:{&quot;type&quot;:&quot;FIGURE_OBJECT&quot;,&quot;id&quot;:&quot;c21ca1b0-d471-459c-9cb8-e9e8a7fa9d9e&quot;,&quot;name&quot;:&quot;Generic receptor (circle, open)&quot;,&quot;relativeTransform&quot;:{&quot;translate&quot;:{&quot;x&quot;:0.0015357066580196695,&quot;y&quot;:9.937286210901913},&quot;rotate&quot;:3.141592653589793},&quot;opacity&quot;:1,&quot;source&quot;:{&quot;id&quot;:&quot;5e3ae449bbdbad00899bf8db&quot;,&quot;type&quot;:&quot;ASSETS&quot;},&quot;pathStyles&quot;:[{&quot;type&quot;:&quot;FILL&quot;,&quot;fillStyle&quot;:&quot;rgb(0,0,0)&quot;}],&quot;isLocked&quot;:false,&quot;parent&quot;:{&quot;type&quot;:&quot;CHILD&quot;,&quot;parentId&quot;:&quot;9190cb36-d15a-4382-8866-296655acd798&quot;,&quot;order&quot;:&quot;2&quot;}},&quot;126658df-ee62-4338-b26c-41c0e7536b20&quot;:{&quot;type&quot;:&quot;FIGURE_OBJECT&quot;,&quot;id&quot;:&quot;126658df-ee62-4338-b26c-41c0e7536b20&quot;,&quot;relativeTransform&quot;:{&quot;translate&quot;:{&quot;x&quot;:-0.015691379989327892,&quot;y&quot;:-10.501104222981049},&quot;rotate&quot;:0},&quot;opacity&quot;:1,&quot;path&quot;:{&quot;type&quot;:&quot;POLY_LINE&quot;,&quot;points&quot;:[{&quot;x&quot;:0,&quot;y&quot;:-23.08252746359641},{&quot;x&quot;:0,&quot;y&quot;:23.08252746359641}],&quot;closed&quot;:false},&quot;pathStyles&quot;:[{&quot;type&quot;:&quot;FILL&quot;,&quot;fillStyle&quot;:&quot;rgba(0,0,0,0)&quot;},{&quot;type&quot;:&quot;STROKE&quot;,&quot;strokeStyle&quot;:&quot;rgba(66, 59, 100, 1)&quot;,&quot;lineWidth&quot;:3.540470184705847,&quot;lineJoin&quot;:&quot;round&quot;}],&quot;pathMarkers&quot;:{&quot;markerStart&quot;:{&quot;type&quot;:&quot;PATH&quot;,&quot;units&quot;:{&quot;type&quot;:&quot;STROKE_WIDTH&quot;,&quot;scale&quot;:0.3},&quot;orient&quot;:{&quot;type&quot;:&quot;AUTO_START_REVERSE&quot;},&quot;name&quot;:&quot;dot&quot;,&quot;relativeTransform&quot;:{&quot;translate&quot;:{&quot;x&quot;:0,&quot;y&quot;:0},&quot;rotate&quot;:0,&quot;skewX&quot;:0,&quot;scale&quot;:{&quot;x&quot;:1,&quot;y&quot;:1}},&quot;path&quot;:{&quot;type&quot;:&quot;SPLINE&quot;,&quot;spline&quot;:{&quot;points&quot;:[{&quot;x&quot;:-1.7,&quot;y&quot;:0,&quot;isEndPoint&quot;:true},{&quot;x&quot;:-1.6999999999999997,&quot;y&quot;:0.9388840747123488,&quot;isEndPoint&quot;:false},{&quot;x&quot;:-0.9388840747123485,&quot;y&quot;:1.7,&quot;isEndPoint&quot;:false},{&quot;x&quot;:1.0409497792752501e-16,&quot;y&quot;:1.7,&quot;isEndPoint&quot;:true},{&quot;x&quot;:0.9388840747123488,&quot;y&quot;:1.7,&quot;isEndPoint&quot;:false},{&quot;x&quot;:1.7,&quot;y&quot;:0.9388840747123487,&quot;isEndPoint&quot;:false},{&quot;x&quot;:1.7,&quot;y&quot;:0,&quot;isEndPoint&quot;:true},{&quot;x&quot;:1.7,&quot;y&quot;:-0.9388840747123487,&quot;isEndPoint&quot;:false},{&quot;x&quot;:0.9388840747123488,&quot;y&quot;:-1.7,&quot;isEndPoint&quot;:false},{&quot;x&quot;:1.0409497792752501e-16,&quot;y&quot;:-1.7,&quot;isEndPoint&quot;:true},{&quot;x&quot;:-0.9388840747123485,&quot;y&quot;:-1.7,&quot;isEndPoint&quot;:false},{&quot;x&quot;:-1.6999999999999997,&quot;y&quot;:-0.9388840747123488,&quot;isEndPoint&quot;:false},{&quot;x&quot;:-1.7,&quot;y&quot;:-2.0818995585505003e-16,&quot;isEndPoint&quot;:true}],&quot;closed&quot;:false}},&quot;pathStyles&quot;:[{&quot;type&quot;:&quot;FILL&quot;,&quot;fillStyle&quot;:&quot;context-stroke-flat&quot;}]},&quot;markerEnd&quot;:{&quot;type&quot;:&quot;PATH&quot;,&quot;units&quot;:{&quot;type&quot;:&quot;STROKE_WIDTH&quot;,&quot;scale&quot;:0.3},&quot;orient&quot;:{&quot;type&quot;:&quot;AUTO_START_REVERSE&quot;},&quot;name&quot;:&quot;dot&quot;,&quot;relativeTransform&quot;:{&quot;translate&quot;:{&quot;x&quot;:0,&quot;y&quot;:0},&quot;rotate&quot;:0,&quot;skewX&quot;:0,&quot;scale&quot;:{&quot;x&quot;:1,&quot;y&quot;:1}},&quot;path&quot;:{&quot;type&quot;:&quot;SPLINE&quot;,&quot;spline&quot;:{&quot;points&quot;:[{&quot;x&quot;:-1.7,&quot;y&quot;:0,&quot;isEndPoint&quot;:true},{&quot;x&quot;:-1.6999999999999997,&quot;y&quot;:0.9388840747123488,&quot;isEndPoint&quot;:false},{&quot;x&quot;:-0.9388840747123485,&quot;y&quot;:1.7,&quot;isEndPoint&quot;:false},{&quot;x&quot;:1.0409497792752501e-16,&quot;y&quot;:1.7,&quot;isEndPoint&quot;:true},{&quot;x&quot;:0.9388840747123488,&quot;y&quot;:1.7,&quot;isEndPoint&quot;:false},{&quot;x&quot;:1.7,&quot;y&quot;:0.9388840747123487,&quot;isEndPoint&quot;:false},{&quot;x&quot;:1.7,&quot;y&quot;:0,&quot;isEndPoint&quot;:true},{&quot;x&quot;:1.7,&quot;y&quot;:-0.9388840747123487,&quot;isEndPoint&quot;:false},{&quot;x&quot;:0.9388840747123488,&quot;y&quot;:-1.7,&quot;isEndPoint&quot;:false},{&quot;x&quot;:1.0409497792752501e-16,&quot;y&quot;:-1.7,&quot;isEndPoint&quot;:true},{&quot;x&quot;:-0.9388840747123485,&quot;y&quot;:-1.7,&quot;isEndPoint&quot;:false},{&quot;x&quot;:-1.6999999999999997,&quot;y&quot;:-0.9388840747123488,&quot;isEndPoint&quot;:false},{&quot;x&quot;:-1.7,&quot;y&quot;:-2.0818995585505003e-16,&quot;isEndPoint&quot;:true}],&quot;closed&quot;:false}},&quot;pathStyles&quot;:[{&quot;type&quot;:&quot;FILL&quot;,&quot;fillStyle&quot;:&quot;context-stroke-flat&quot;}]}},&quot;isLocked&quot;:false,&quot;parent&quot;:{&quot;type&quot;:&quot;CHILD&quot;,&quot;parentId&quot;:&quot;c21ca1b0-d471-459c-9cb8-e9e8a7fa9d9e&quot;,&quot;order&quot;:&quot;2&quot;}},&quot;4cbf0211-334c-486a-895c-604a33c80084&quot;:{&quot;type&quot;:&quot;FIGURE_OBJECT&quot;,&quot;id&quot;:&quot;4cbf0211-334c-486a-895c-604a33c80084&quot;,&quot;name&quot;:&quot;Receptor domain (open circle-shaped)&quot;,&quot;relativeTransform&quot;:{&quot;translate&quot;:{&quot;x&quot;:5.009907892629772e-14,&quot;y&quot;:23.78449950284191},&quot;rotate&quot;:-3.141592653589793,&quot;skewX&quot;:4.2308161802795376e-32,&quot;scale&quot;:{&quot;x&quot;:0.13493920904576306,&quot;y&quot;:0.13493920904576304}},&quot;opacity&quot;:1,&quot;image&quot;:{&quot;url&quot;:&quot;https://icons.biorender.com/biorender/5e349feecf9d2e00289a898b/receptor-domain-circle-open.png&quot;,&quot;fallbackUrl&quot;:&quot;https://res.cloudinary.com/dlcjuc3ej/image/upload/v1580507110/ylom1yxoepzcp4g6hpld.svg#/keystone/api/icons/5e349feecf9d2e00289a898b/receptor-domain-circle-open.svg&quot;,&quot;size&quot;:{&quot;x&quot;:281,&quot;y&quot;:172},&quot;isPremium&quot;:false},&quot;source&quot;:{&quot;id&quot;:&quot;5e349fb7cf9d2e00289a8970&quot;,&quot;type&quot;:&quot;ASSETS&quot;},&quot;pathStyles&quot;:[{&quot;type&quot;:&quot;FILL&quot;,&quot;fillStyle&quot;:&quot;rgb(0,0,0)&quot;}],&quot;isLocked&quot;:false,&quot;parent&quot;:{&quot;type&quot;:&quot;CHILD&quot;,&quot;parentId&quot;:&quot;c21ca1b0-d471-459c-9cb8-e9e8a7fa9d9e&quot;,&quot;order&quot;:&quot;5&quot;}},&quot;fd0da1cc-8dbd-4593-9b03-aa0892ceb4d5&quot;:{&quot;type&quot;:&quot;FIGURE_OBJECT&quot;,&quot;id&quot;:&quot;fd0da1cc-8dbd-4593-9b03-aa0892ceb4d5&quot;,&quot;relativeTransform&quot;:{&quot;translate&quot;:{&quot;x&quot;:-1107.0840295797884,&quot;y&quot;:-168.1534585990651},&quot;rotate&quot;:0},&quot;opacity&quot;:1,&quot;path&quot;:{&quot;type&quot;:&quot;ELLIPSE&quot;,&quot;size&quot;:{&quot;x&quot;:16.619786551505864,&quot;y&quot;:16.619786551505864}},&quot;pathStyles&quot;:[{&quot;type&quot;:&quot;FILL&quot;,&quot;fillStyle&quot;:&quot;rgba(68, 160, 67, 1)&quot;},{&quot;type&quot;:&quot;STROKE&quot;,&quot;strokeStyle&quot;:&quot;rgba(33, 87, 22, 1)&quot;,&quot;lineWidth&quot;:1.510889686500533,&quot;lineJoin&quot;:&quot;round&quot;}],&quot;isLocked&quot;:false,&quot;parent&quot;:{&quot;type&quot;:&quot;CHILD&quot;,&quot;parentId&quot;:&quot;68fc9452-26ca-4934-b2f4-4fe8bda8e0c1&quot;,&quot;order&quot;:&quot;9999999999999999999999995&quot;}},&quot;0bc80ac3-f108-445a-99cc-08d3595b2b09&quot;:{&quot;type&quot;:&quot;FIGURE_OBJECT&quot;,&quot;id&quot;:&quot;0bc80ac3-f108-445a-99cc-08d3595b2b09&quot;,&quot;relativeTransform&quot;:{&quot;translate&quot;:{&quot;x&quot;:-1115.916707008509,&quot;y&quot;:501.5950008280364},&quot;rotate&quot;:0},&quot;opacity&quot;:1,&quot;path&quot;:{&quot;type&quot;:&quot;ELLIPSE&quot;,&quot;size&quot;:{&quot;x&quot;:16.619786551505864,&quot;y&quot;:16.619786551505864}},&quot;pathStyles&quot;:[{&quot;type&quot;:&quot;FILL&quot;,&quot;fillStyle&quot;:&quot;rgb(168, 10, 10)&quot;},{&quot;type&quot;:&quot;STROKE&quot;,&quot;strokeStyle&quot;:&quot;rgba(69, 12, 13, 1)&quot;,&quot;lineWidth&quot;:1.510889686500533,&quot;lineJoin&quot;:&quot;round&quot;}],&quot;isLocked&quot;:false,&quot;parent&quot;:{&quot;type&quot;:&quot;CHILD&quot;,&quot;parentId&quot;:&quot;68fc9452-26ca-4934-b2f4-4fe8bda8e0c1&quot;,&quot;order&quot;:&quot;999999999999999999999998&quot;},&quot;layout&quot;:{&quot;sizeRatio&quot;:{&quot;x&quot;:0.7071067811865476,&quot;y&quot;:0.7071067811865476},&quot;keepAspectRatio&quot;:true}},&quot;e5beb536-2d24-4dad-8a67-0927e49d01ce&quot;:{&quot;type&quot;:&quot;FIGURE_OBJECT&quot;,&quot;id&quot;:&quot;e5beb536-2d24-4dad-8a67-0927e49d01ce&quot;,&quot;relativeTransform&quot;:{&quot;translate&quot;:{&quot;x&quot;:-1048.6151796228653,&quot;y&quot;:-142.99125528063954},&quot;rotate&quot;:0},&quot;opacity&quot;:1,&quot;path&quot;:{&quot;type&quot;:&quot;ELLIPSE&quot;,&quot;size&quot;:{&quot;x&quot;:16.619786551505864,&quot;y&quot;:16.619786551505864}},&quot;pathStyles&quot;:[{&quot;type&quot;:&quot;FILL&quot;,&quot;fillStyle&quot;:&quot;rgb(168, 10, 10)&quot;},{&quot;type&quot;:&quot;STROKE&quot;,&quot;strokeStyle&quot;:&quot;rgba(69, 12, 13, 1)&quot;,&quot;lineWidth&quot;:1.510889686500533,&quot;lineJoin&quot;:&quot;round&quot;}],&quot;isLocked&quot;:false,&quot;parent&quot;:{&quot;type&quot;:&quot;CHILD&quot;,&quot;parentId&quot;:&quot;68fc9452-26ca-4934-b2f4-4fe8bda8e0c1&quot;,&quot;order&quot;:&quot;9999999999999999999999985&quot;}},&quot;9190cb36-d15a-4382-8866-296655acd798&quot;:{&quot;relativeTransform&quot;:{&quot;translate&quot;:{&quot;x&quot;:-1107.0855943246424,&quot;y&quot;:-132.09510335554356},&quot;rotate&quot;:0},&quot;type&quot;:&quot;FIGURE_OBJECT&quot;,&quot;id&quot;:&quot;9190cb36-d15a-4382-8866-296655acd798&quot;,&quot;name&quot;:&quot;Generic receptor-ligand pair (circle) 2&quot;,&quot;opacity&quot;:1,&quot;source&quot;:{&quot;id&quot;:&quot;5f6147566968d600b2cfd7ce&quot;,&quot;type&quot;:&quot;ASSETS&quot;},&quot;pathStyles&quot;:[{&quot;type&quot;:&quot;FILL&quot;,&quot;fillStyle&quot;:&quot;rgb(0,0,0)&quot;}],&quot;isLocked&quot;:false,&quot;parent&quot;:{&quot;type&quot;:&quot;CHILD&quot;,&quot;parentId&quot;:&quot;68fc9452-26ca-4934-b2f4-4fe8bda8e0c1&quot;,&quot;order&quot;:&quot;999999999999999999999999&quot;},&quot;isPremium&quot;:false},&quot;18f5adbe-1a89-4aa9-a7dd-dc216dad2f6b&quot;:{&quot;type&quot;:&quot;FIGURE_OBJECT&quot;,&quot;id&quot;:&quot;18f5adbe-1a89-4aa9-a7dd-dc216dad2f6b&quot;,&quot;relativeTransform&quot;:{&quot;translate&quot;:{&quot;x&quot;:-795.5245289345222,&quot;y&quot;:850.2234571474737},&quot;rotate&quot;:0},&quot;opacity&quot;:1,&quot;path&quot;:{&quot;type&quot;:&quot;POLY_LINE&quot;,&quot;points&quot;:[{&quot;x&quot;:-53.12558393101217,&quot;y&quot;:-330.26272920951544},{&quot;x&quot;:78.39216894919457,&quot;y&quot;:-330.26272920951544}],&quot;closed&quot;:false},&quot;pathStyles&quot;:[{&quot;type&quot;:&quot;FILL&quot;,&quot;fillStyle&quot;:&quot;rgba(0,0,0,0)&quot;},{&quot;type&quot;:&quot;STROKE&quot;,&quot;strokeStyle&quot;:&quot;#232323&quot;,&quot;lineWidth&quot;:3.148670519699486,&quot;lineJoin&quot;:&quot;round&quot;,&quot;dashArray&quot;:[2]}],&quot;pathMarkers&quot;:{&quot;markerEnd&quot;:{&quot;type&quot;:&quot;PATH&quot;,&quot;units&quot;:{&quot;type&quot;:&quot;STROKE_WIDTH&quot;,&quot;scale&quot;:1},&quot;orient&quot;:{&quot;type&quot;:&quot;AUTO_START_REVERSE&quot;},&quot;name&quot;:&quot;inhib&quot;,&quot;relativeTransform&quot;:{&quot;translate&quot;:{&quot;x&quot;:0,&quot;y&quot;:0},&quot;rotate&quot;:0,&quot;skewX&quot;:0,&quot;scale&quot;:{&quot;x&quot;:1,&quot;y&quot;:1}},&quot;path&quot;:{&quot;type&quot;:&quot;SPLINE&quot;,&quot;spline&quot;:{&quot;points&quot;:[{&quot;x&quot;:0,&quot;y&quot;:3,&quot;isEndPoint&quot;:true},{&quot;x&quot;:0,&quot;y&quot;:-3,&quot;isEndPoint&quot;:true}],&quot;closed&quot;:false}},&quot;pathStyles&quot;:[{&quot;type&quot;:&quot;STROKE&quot;,&quot;strokeStyle&quot;:&quot;context-stroke-flat&quot;,&quot;lineWidth&quot;:1,&quot;lineJoin&quot;:&quot;round&quot;}]}},&quot;isLocked&quot;:false,&quot;parent&quot;:{&quot;type&quot;:&quot;CHILD&quot;,&quot;parentId&quot;:&quot;68fc9452-26ca-4934-b2f4-4fe8bda8e0c1&quot;,&quot;order&quot;:&quot;9999999999999999999999999999997&quot;},&quot;connectorInfo&quot;:{&quot;connectedObjects&quot;:[],&quot;type&quot;:&quot;LINE&quot;,&quot;offset&quot;:{&quot;x&quot;:0,&quot;y&quot;:0},&quot;bending&quot;:0.1,&quot;firstElementIsHead&quot;:true,&quot;customized&quot;:false}},&quot;b94afb85-7716-4d65-9b3e-d48dda99b9c6&quot;:{&quot;type&quot;:&quot;FIGURE_OBJECT&quot;,&quot;id&quot;:&quot;b94afb85-7716-4d65-9b3e-d48dda99b9c6&quot;,&quot;name&quot;:&quot;15 Phosphorus&quot;,&quot;relativeTransform&quot;:{&quot;translate&quot;:{&quot;x&quot;:-830.2327960100023,&quot;y&quot;:601.1363754511874},&quot;rotate&quot;:0},&quot;layout&quot;:{&quot;sizeRatio&quot;:{&quot;x&quot;:0.9063565454374588,&quot;y&quot;:0.6098189393227453},&quot;keepAspectRatio&quot;:true},&quot;opacity&quot;:1,&quot;path&quot;:{&quot;type&quot;:&quot;ELLIPSE&quot;,&quot;size&quot;:{&quot;x&quot;:35.256191346630004,&quot;y&quot;:35.256191346630004}},&quot;pathStyles&quot;:[{&quot;type&quot;:&quot;FILL&quot;,&quot;fillStyle&quot;:&quot;rgba(251,222,92,1)&quot;},{&quot;type&quot;:&quot;STROKE&quot;,&quot;strokeStyle&quot;:&quot;rgba(192,56,48,1)&quot;,&quot;lineWidth&quot;:2.687486651445207,&quot;lineJoin&quot;:&quot;round&quot;}],&quot;isLocked&quot;:false,&quot;parent&quot;:{&quot;type&quot;:&quot;CHILD&quot;,&quot;parentId&quot;:&quot;68fc9452-26ca-4934-b2f4-4fe8bda8e0c1&quot;,&quot;order&quot;:&quot;99999999999999999999999999999995&quot;}},&quot;9893f983-b0d4-45c0-8791-ec79088c027a&quot;:{&quot;type&quot;:&quot;FIGURE_OBJECT&quot;,&quot;id&quot;:&quot;9893f983-b0d4-45c0-8791-ec79088c027a&quot;,&quot;relativeTransform&quot;:{&quot;translate&quot;:{&quot;x&quot;:0,&quot;y&quot;:0},&quot;rotate&quot;:0},&quot;text&quot;:{&quot;textData&quot;:{&quot;lineSpacing&quot;:&quot;normal&quot;,&quot;alignment&quot;:&quot;center&quot;,&quot;lines&quot;:[{&quot;runs&quot;:[{&quot;style&quot;:{&quot;fontFamily&quot;:&quot;Roboto&quot;,&quot;fontSize&quot;:16.12491990867124,&quot;color&quot;:&quot;rgb(0,0,0)&quot;,&quot;fontWeight&quot;:&quot;normal&quot;,&quot;fontStyle&quot;:&quot;normal&quot;,&quot;decoration&quot;:&quot;none&quot;,&quot;script&quot;:&quot;none&quot;},&quot;range&quot;:[0,0]}],&quot;text&quot;:&quot;P&quot;,&quot;baseStyle&quot;:{&quot;fontFamily&quot;:&quot;Roboto&quot;,&quot;fontSize&quot;:16.12491990867124,&quot;color&quot;:&quot;rgb(0,0,0)&quot;,&quot;fontWeight&quot;:&quot;normal&quot;,&quot;fontStyle&quot;:&quot;normal&quot;,&quot;decoration&quot;:&quot;none&quot;,&quot;script&quot;:&quot;none&quot;}}],&quot;verticalAlign&quot;:&quot;TOP&quot;},&quot;size&quot;:{&quot;x&quot;:31.665674525071108,&quot;y&quot;:19.964186553592967},&quot;targetSize&quot;:{&quot;x&quot;:31.665674525071108,&quot;y&quot;:2},&quot;format&quot;:&quot;BETTER_TEXT&quot;,&quot;verticalAlign&quot;:&quot;TOP&quot;},&quot;parent&quot;:{&quot;type&quot;:&quot;CHILD&quot;,&quot;parentId&quot;:&quot;b94afb85-7716-4d65-9b3e-d48dda99b9c6&quot;,&quot;order&quot;:&quot;5&quot;}},&quot;2f74f0f1-5860-4fc5-8aef-40d0ac790169&quot;:{&quot;type&quot;:&quot;FIGURE_OBJECT&quot;,&quot;id&quot;:&quot;2f74f0f1-5860-4fc5-8aef-40d0ac790169&quot;,&quot;relativeTransform&quot;:{&quot;translate&quot;:{&quot;x&quot;:0,&quot;y&quot;:0},&quot;rotate&quot;:0,&quot;skewX&quot;:0,&quot;scale&quot;:{&quot;x&quot;:1,&quot;y&quot;:1}},&quot;opacity&quot;:1,&quot;path&quot;:{&quot;type&quot;:&quot;POLY_LINE&quot;,&quot;points&quot;:[{&quot;x&quot;:-1342.8611800134963,&quot;y&quot;:320.48282839673914},{&quot;x&quot;:-384.34946257669066,&quot;y&quot;:320.48282839673914}],&quot;closed&quot;:false},&quot;pathStyles&quot;:[{&quot;type&quot;:&quot;FILL&quot;,&quot;fillStyle&quot;:&quot;rgba(0,0,0,0)&quot;},{&quot;type&quot;:&quot;STROKE&quot;,&quot;strokeStyle&quot;:&quot;#232323&quot;,&quot;lineWidth&quot;:3.0714133159373795,&quot;lineJoin&quot;:&quot;round&quot;,&quot;dashArray&quot;:[4]}],&quot;isLocked&quot;:false,&quot;parent&quot;:{&quot;type&quot;:&quot;CHILD&quot;,&quot;parentId&quot;:&quot;68fc9452-26ca-4934-b2f4-4fe8bda8e0c1&quot;,&quot;order&quot;:&quot;7&quot;},&quot;connectorInfo&quot;:{&quot;connectedObjects&quot;:[{&quot;objectId&quot;:&quot;768c58d5-9b14-4d6b-9593-845cdaa0aac9&quot;,&quot;coordinates&quot;:{&quot;x&quot;:0,&quot;y&quot;:1}},{&quot;objectId&quot;:&quot;768c58d5-9b14-4d6b-9593-845cdaa0aac9&quot;,&quot;coordinates&quot;:{&quot;x&quot;:1,&quot;y&quot;:1}}],&quot;type&quot;:&quot;LINE&quot;,&quot;offset&quot;:{&quot;x&quot;:0,&quot;y&quot;:0},&quot;bending&quot;:0.1,&quot;firstElementIsHead&quot;:true,&quot;customized&quot;:false}},&quot;253caaa9-bea8-4075-9470-4c17eadf8fd5&quot;:{&quot;type&quot;:&quot;FIGURE_OBJECT&quot;,&quot;id&quot;:&quot;253caaa9-bea8-4075-9470-4c17eadf8fd5&quot;,&quot;relativeTransform&quot;:{&quot;translate&quot;:{&quot;x&quot;:-1065.9698967202098,&quot;y&quot;:536.8571900236946},&quot;rotate&quot;:0},&quot;opacity&quot;:1,&quot;path&quot;:{&quot;type&quot;:&quot;ELLIPSE&quot;,&quot;size&quot;:{&quot;x&quot;:16.619786551505864,&quot;y&quot;:16.619786551505864}},&quot;pathStyles&quot;:[{&quot;type&quot;:&quot;FILL&quot;,&quot;fillStyle&quot;:&quot;rgb(168, 10, 10)&quot;},{&quot;type&quot;:&quot;STROKE&quot;,&quot;strokeStyle&quot;:&quot;rgba(69, 12, 13, 1)&quot;,&quot;lineWidth&quot;:1.510889686500533,&quot;lineJoin&quot;:&quot;round&quot;}],&quot;isLocked&quot;:false,&quot;parent&quot;:{&quot;type&quot;:&quot;CHILD&quot;,&quot;parentId&quot;:&quot;68fc9452-26ca-4934-b2f4-4fe8bda8e0c1&quot;,&quot;order&quot;:&quot;999999999999999999999999999999999997&quot;}},&quot;6949cd8e-6e66-4379-96c8-95d2e9352bff&quot;:{&quot;type&quot;:&quot;FIGURE_OBJECT&quot;,&quot;id&quot;:&quot;6949cd8e-6e66-4379-96c8-95d2e9352bff&quot;,&quot;relativeTransform&quot;:{&quot;translate&quot;:{&quot;x&quot;:-1026.0908503729595,&quot;y&quot;:-111.04185553292108},&quot;rotate&quot;:0},&quot;opacity&quot;:1,&quot;path&quot;:{&quot;type&quot;:&quot;ELLIPSE&quot;,&quot;size&quot;:{&quot;x&quot;:16.619786551505864,&quot;y&quot;:16.619786551505864}},&quot;pathStyles&quot;:[{&quot;type&quot;:&quot;FILL&quot;,&quot;fillStyle&quot;:&quot;rgb(168, 10, 10)&quot;},{&quot;type&quot;:&quot;STROKE&quot;,&quot;strokeStyle&quot;:&quot;rgba(69, 12, 13, 1)&quot;,&quot;lineWidth&quot;:1.510889686500533,&quot;lineJoin&quot;:&quot;round&quot;}],&quot;isLocked&quot;:false,&quot;parent&quot;:{&quot;type&quot;:&quot;CHILD&quot;,&quot;parentId&quot;:&quot;68fc9452-26ca-4934-b2f4-4fe8bda8e0c1&quot;,&quot;order&quot;:&quot;99999999999999999997&quot;}},&quot;4a16c31e-bb82-44c6-94c8-d44566190ae2&quot;:{&quot;type&quot;:&quot;FIGURE_OBJECT&quot;,&quot;id&quot;:&quot;4a16c31e-bb82-44c6-94c8-d44566190ae2&quot;,&quot;relativeTransform&quot;:{&quot;translate&quot;:{&quot;x&quot;:-1051.0836925021115,&quot;y&quot;:568.4127399026946},&quot;rotate&quot;:0},&quot;opacity&quot;:1,&quot;path&quot;:{&quot;type&quot;:&quot;ELLIPSE&quot;,&quot;size&quot;:{&quot;x&quot;:16.619786551505864,&quot;y&quot;:16.619786551505864}},&quot;pathStyles&quot;:[{&quot;type&quot;:&quot;FILL&quot;,&quot;fillStyle&quot;:&quot;rgb(168, 10, 10)&quot;},{&quot;type&quot;:&quot;STROKE&quot;,&quot;strokeStyle&quot;:&quot;rgba(69, 12, 13, 1)&quot;,&quot;lineWidth&quot;:1.510889686500533,&quot;lineJoin&quot;:&quot;round&quot;}],&quot;isLocked&quot;:false,&quot;parent&quot;:{&quot;type&quot;:&quot;CHILD&quot;,&quot;parentId&quot;:&quot;68fc9452-26ca-4934-b2f4-4fe8bda8e0c1&quot;,&quot;order&quot;:&quot;99999999999999999999999999999999999999999999999999999999999995&quot;}},&quot;9a423760-762b-4a6e-acc0-e74838062a90&quot;:{&quot;type&quot;:&quot;FIGURE_OBJECT&quot;,&quot;id&quot;:&quot;9a423760-762b-4a6e-acc0-e74838062a90&quot;,&quot;relativeTransform&quot;:{&quot;translate&quot;:{&quot;x&quot;:-1027.6061547056158,&quot;y&quot;:571.0883409325932},&quot;rotate&quot;:0},&quot;opacity&quot;:1,&quot;path&quot;:{&quot;type&quot;:&quot;ELLIPSE&quot;,&quot;size&quot;:{&quot;x&quot;:16.619786551505864,&quot;y&quot;:16.619786551505864}},&quot;pathStyles&quot;:[{&quot;type&quot;:&quot;FILL&quot;,&quot;fillStyle&quot;:&quot;rgb(168, 10, 10)&quot;},{&quot;type&quot;:&quot;STROKE&quot;,&quot;strokeStyle&quot;:&quot;rgba(69, 12, 13, 1)&quot;,&quot;lineWidth&quot;:1.510889686500533,&quot;lineJoin&quot;:&quot;round&quot;}],&quot;isLocked&quot;:false,&quot;parent&quot;:{&quot;type&quot;:&quot;CHILD&quot;,&quot;parentId&quot;:&quot;68fc9452-26ca-4934-b2f4-4fe8bda8e0c1&quot;,&quot;order&quot;:&quot;99999999999999999999999999999999999999999999999999999999999995&quot;}},&quot;c324c68d-988f-4907-8886-451299f89631&quot;:{&quot;type&quot;:&quot;FIGURE_OBJECT&quot;,&quot;id&quot;:&quot;c324c68d-988f-4907-8886-451299f89631&quot;,&quot;parent&quot;:{&quot;type&quot;:&quot;CHILD&quot;,&quot;parentId&quot;:&quot;68fc9452-26ca-4934-b2f4-4fe8bda8e0c1&quot;,&quot;order&quot;:&quot;99999999999999999996&quot;},&quot;relativeTransform&quot;:{&quot;translate&quot;:{&quot;x&quot;:-32.56271806148145,&quot;y&quot;:128.70802426032807},&quot;rotate&quot;:0}},&quot;03f519e6-6c39-4d3c-bf8a-c1c7e733fe14&quot;:{&quot;type&quot;:&quot;FIGURE_OBJECT&quot;,&quot;id&quot;:&quot;03f519e6-6c39-4d3c-bf8a-c1c7e733fe14&quot;,&quot;relativeTransform&quot;:{&quot;translate&quot;:{&quot;x&quot;:-992.5130342455997,&quot;y&quot;:-238.1661433653261},&quot;rotate&quot;:0},&quot;opacity&quot;:1,&quot;path&quot;:{&quot;type&quot;:&quot;POLY_LINE&quot;,&quot;points&quot;:[{&quot;x&quot;:-28.271474795312482,&quot;y&quot;:0},{&quot;x&quot;:-14.135737397656241,&quot;y&quot;:13.670471860042085},{&quot;x&quot;:14.135737397656241,&quot;y&quot;:17.088089825052606},{&quot;x&quot;:28.271474795312482,&quot;y&quot;:0},{&quot;x&quot;:-5.654294959062499,&quot;y&quot;:-17.088089825052606}],&quot;closed&quot;:true},&quot;pathStyles&quot;:[{&quot;type&quot;:&quot;FILL&quot;,&quot;fillStyle&quot;:&quot;#EEF4FB&quot;},{&quot;type&quot;:&quot;STROKE&quot;,&quot;strokeStyle&quot;:&quot;rgba(243,205,204,1)&quot;,&quot;lineWidth&quot;:3.0714133159373795,&quot;lineJoin&quot;:&quot;round&quot;,&quot;dashArray&quot;:[0]}],&quot;pathSmoothing&quot;:{&quot;type&quot;:&quot;CATMULL_SMOOTHING&quot;,&quot;smoothing&quot;:0.2},&quot;isLocked&quot;:false,&quot;parent&quot;:{&quot;type&quot;:&quot;CHILD&quot;,&quot;parentId&quot;:&quot;c324c68d-988f-4907-8886-451299f89631&quot;,&quot;order&quot;:&quot;5&quot;},&quot;connectorInfo&quot;:{&quot;connectedObjects&quot;:[],&quot;type&quot;:&quot;QUADRATIC&quot;,&quot;offset&quot;:{&quot;x&quot;:0,&quot;y&quot;:0},&quot;bending&quot;:0.1,&quot;firstElementIsHead&quot;:true,&quot;customized&quot;:false}},&quot;9786f7b2-7d3a-439e-aca7-1ab86631506e&quot;:{&quot;type&quot;:&quot;FIGURE_OBJECT&quot;,&quot;id&quot;:&quot;9786f7b2-7d3a-439e-aca7-1ab86631506e&quot;,&quot;parent&quot;:{&quot;type&quot;:&quot;CROP&quot;,&quot;parentId&quot;:&quot;c324c68d-988f-4907-8886-451299f89631&quot;,&quot;order&quot;:&quot;5&quot;},&quot;relativeTransform&quot;:{&quot;translate&quot;:{&quot;x&quot;:-991.3821752537868,&quot;y&quot;:-233.64718771393765},&quot;rotate&quot;:0,&quot;skewX&quot;:0,&quot;scale&quot;:{&quot;x&quot;:33.73567344763945,&quot;y&quot;:14.310312358961493}},&quot;path&quot;:{&quot;type&quot;:&quot;RECT&quot;,&quot;size&quot;:{&quot;x&quot;:2,&quot;y&quot;:2}},&quot;pathStyles&quot;:[{&quot;type&quot;:&quot;FILL&quot;,&quot;fillStyle&quot;:&quot;#fff&quot;}],&quot;isFrozen&quot;:true},&quot;6324db55-a24c-4501-a753-7f6fc25f4517&quot;:{&quot;id&quot;:&quot;6324db55-a24c-4501-a753-7f6fc25f4517&quot;,&quot;type&quot;:&quot;FIGURE_OBJECT&quot;,&quot;relativeTransform&quot;:{&quot;translate&quot;:{&quot;x&quot;:-794.9836424422781,&quot;y&quot;:-62.30572936549264},&quot;rotate&quot;:0},&quot;text&quot;:{&quot;textData&quot;:{&quot;lineSpacing&quot;:&quot;normal&quot;,&quot;alignment&quot;:&quot;left&quot;,&quot;lines&quot;:[{&quot;runs&quot;:[{&quot;style&quot;:{&quot;fontFamily&quot;:&quot;Roboto&quot;,&quot;fontSize&quot;:27.72378227772622,&quot;color&quot;:&quot;black&quot;,&quot;fontWeight&quot;:&quot;normal&quot;,&quot;fontStyle&quot;:&quot;normal&quot;,&quot;decoration&quot;:&quot;none&quot;,&quot;script&quot;:&quot;none&quot;},&quot;range&quot;:[0,4]}],&quot;text&quot;:&quot;EphA2&quot;,&quot;baseStyle&quot;:{&quot;fontFamily&quot;:&quot;Roboto&quot;,&quot;fontSize&quot;:27.72378227772622,&quot;color&quot;:&quot;black&quot;,&quot;fontWeight&quot;:&quot;normal&quot;,&quot;fontStyle&quot;:&quot;normal&quot;,&quot;decoration&quot;:&quot;none&quot;,&quot;script&quot;:&quot;none&quot;}}],&quot;verticalAlign&quot;:&quot;TOP&quot;,&quot;useStrokeForWeight&quot;:false},&quot;format&quot;:&quot;BETTER_TEXT&quot;,&quot;size&quot;:{&quot;x&quot;:82.93247120671712,&quot;y&quot;:32.67445768446305},&quot;targetSize&quot;:{&quot;x&quot;:82.93247120671712,&quot;y&quot;:32.67445768446305},&quot;verticalAlign&quot;:&quot;TOP&quot;},&quot;parent&quot;:{&quot;type&quot;:&quot;CHILD&quot;,&quot;parentId&quot;:&quot;68fc9452-26ca-4934-b2f4-4fe8bda8e0c1&quot;,&quot;order&quot;:&quot;9999999999999999999675&quot;}},&quot;ada6c542-8d05-4654-a3e8-340f1ecab083&quot;:{&quot;id&quot;:&quot;ada6c542-8d05-4654-a3e8-340f1ecab083&quot;,&quot;type&quot;:&quot;FIGURE_OBJECT&quot;,&quot;relativeTransform&quot;:{&quot;translate&quot;:{&quot;x&quot;:-955.2192405116202,&quot;y&quot;:-143.29570043568418},&quot;rotate&quot;:0},&quot;text&quot;:{&quot;textData&quot;:{&quot;lineSpacing&quot;:&quot;normal&quot;,&quot;alignment&quot;:&quot;left&quot;,&quot;lines&quot;:[{&quot;runs&quot;:[{&quot;style&quot;:{&quot;fontFamily&quot;:&quot;Roboto&quot;,&quot;fontSize&quot;:27.72378227772622,&quot;color&quot;:&quot;black&quot;,&quot;fontWeight&quot;:&quot;normal&quot;,&quot;fontStyle&quot;:&quot;normal&quot;,&quot;decoration&quot;:&quot;none&quot;,&quot;script&quot;:&quot;none&quot;},&quot;range&quot;:[0,6]}],&quot;text&quot;:&quot;Angpt-2&quot;}],&quot;verticalAlign&quot;:&quot;TOP&quot;,&quot;useStrokeForWeight&quot;:false,&quot;_lastCaretLocation&quot;:{&quot;lineIndex&quot;:0,&quot;runIndex&quot;:-1,&quot;charIndex&quot;:-1,&quot;endOfLine&quot;:true}},&quot;format&quot;:&quot;BETTER_TEXT&quot;,&quot;size&quot;:{&quot;x&quot;:100.01706717847505,&quot;y&quot;:32.67445768446305},&quot;targetSize&quot;:{&quot;x&quot;:100.01706717847505,&quot;y&quot;:32.67445768446305},&quot;verticalAlign&quot;:&quot;TOP&quot;},&quot;parent&quot;:{&quot;type&quot;:&quot;CHILD&quot;,&quot;parentId&quot;:&quot;68fc9452-26ca-4934-b2f4-4fe8bda8e0c1&quot;,&quot;order&quot;:&quot;999999999999999999999997&quot;},&quot;opacity&quot;:1},&quot;2fef5eca-8e58-4354-913b-2a3723f6dce0&quot;:{&quot;id&quot;:&quot;2fef5eca-8e58-4354-913b-2a3723f6dce0&quot;,&quot;type&quot;:&quot;FIGURE_OBJECT&quot;,&quot;relativeTransform&quot;:{&quot;translate&quot;:{&quot;x&quot;:-530.1247761691056,&quot;y&quot;:-77.93092364803627},&quot;rotate&quot;:0},&quot;text&quot;:{&quot;textData&quot;:{&quot;lineSpacing&quot;:&quot;normal&quot;,&quot;alignment&quot;:&quot;left&quot;,&quot;lines&quot;:[{&quot;runs&quot;:[{&quot;style&quot;:{&quot;fontFamily&quot;:&quot;Roboto&quot;,&quot;fontSize&quot;:27.72378227772622,&quot;color&quot;:&quot;black&quot;,&quot;fontWeight&quot;:&quot;normal&quot;,&quot;fontStyle&quot;:&quot;normal&quot;,&quot;decoration&quot;:&quot;none&quot;,&quot;script&quot;:&quot;none&quot;},&quot;range&quot;:[0,8]}],&quot;text&quot;:&quot;ephrin-A1&quot;}],&quot;verticalAlign&quot;:&quot;TOP&quot;,&quot;useStrokeForWeight&quot;:false,&quot;_lastCaretLocation&quot;:{&quot;lineIndex&quot;:0,&quot;runIndex&quot;:0,&quot;charIndex&quot;:7}},&quot;format&quot;:&quot;BETTER_TEXT&quot;,&quot;size&quot;:{&quot;x&quot;:128.7906267282436,&quot;y&quot;:36.4560027695449},&quot;targetSize&quot;:{&quot;x&quot;:128.7906267282436,&quot;y&quot;:36.4560027695449},&quot;verticalAlign&quot;:&quot;TOP&quot;},&quot;parent&quot;:{&quot;type&quot;:&quot;CHILD&quot;,&quot;parentId&quot;:&quot;68fc9452-26ca-4934-b2f4-4fe8bda8e0c1&quot;,&quot;order&quot;:&quot;999999999999999999967&quot;},&quot;opacity&quot;:1},&quot;60454188-8704-4405-a080-f67731cd9fc5&quot;:{&quot;id&quot;:&quot;60454188-8704-4405-a080-f67731cd9fc5&quot;,&quot;type&quot;:&quot;FIGURE_OBJECT&quot;,&quot;relativeTransform&quot;:{&quot;translate&quot;:{&quot;x&quot;:0,&quot;y&quot;:0},&quot;rotate&quot;:0,&quot;skewX&quot;:0,&quot;scale&quot;:{&quot;x&quot;:1,&quot;y&quot;:1}},&quot;text&quot;:{&quot;textData&quot;:{&quot;lineSpacing&quot;:&quot;normal&quot;,&quot;alignment&quot;:&quot;center&quot;,&quot;verticalAlign&quot;:&quot;TOP&quot;,&quot;lines&quot;:[{&quot;runs&quot;:[],&quot;text&quot;:&quot;&quot;,&quot;baseStyle&quot;:{&quot;fontFamily&quot;:&quot;Roboto&quot;,&quot;fontSize&quot;:18.666666666666664,&quot;color&quot;:&quot;black&quot;,&quot;fontWeight&quot;:&quot;normal&quot;,&quot;fontStyle&quot;:&quot;normal&quot;,&quot;decoration&quot;:&quot;none&quot;}}]},&quot;format&quot;:&quot;BETTER_TEXT&quot;,&quot;size&quot;:{&quot;x&quot;:396.4454210390521,&quot;y&quot;:22},&quot;targetSize&quot;:{&quot;x&quot;:396.4454210390521,&quot;y&quot;:2.32}},&quot;parent&quot;:{&quot;type&quot;:&quot;CHILD&quot;,&quot;parentId&quot;:&quot;ddadec57-48ef-4e72-a982-924d834d8a2d&quot;,&quot;order&quot;:&quot;5&quot;}},&quot;e042e6d2-424f-45f4-8e9c-a4c7dcf5f757&quot;:{&quot;id&quot;:&quot;e042e6d2-424f-45f4-8e9c-a4c7dcf5f757&quot;,&quot;type&quot;:&quot;FIGURE_OBJECT&quot;,&quot;relativeTransform&quot;:{&quot;translate&quot;:{&quot;x&quot;:0,&quot;y&quot;:0},&quot;rotate&quot;:0,&quot;skewX&quot;:1.0533781235270684e-15},&quot;text&quot;:{&quot;textData&quot;:{&quot;lineSpacing&quot;:&quot;normal&quot;,&quot;alignment&quot;:&quot;center&quot;,&quot;verticalAlign&quot;:&quot;TOP&quot;,&quot;lines&quot;:[{&quot;runs&quot;:[],&quot;text&quot;:&quot;&quot;,&quot;baseStyle&quot;:{&quot;fontFamily&quot;:&quot;Roboto&quot;,&quot;fontSize&quot;:28.666524282082204,&quot;color&quot;:&quot;black&quot;,&quot;fontWeight&quot;:&quot;normal&quot;,&quot;fontStyle&quot;:&quot;normal&quot;,&quot;decoration&quot;:&quot;none&quot;}}]},&quot;format&quot;:&quot;BETTER_TEXT&quot;,&quot;size&quot;:{&quot;x&quot;:355.13524046583603,&quot;y&quot;:34.1596603064841},&quot;targetSize&quot;:{&quot;x&quot;:355.13524046583603,&quot;y&quot;:2}},&quot;parent&quot;:{&quot;type&quot;:&quot;CHILD&quot;,&quot;parentId&quot;:&quot;961e7c12-4e9f-4089-ab52-974a48421205&quot;,&quot;order&quot;:&quot;5&quot;}},&quot;2bab7c52-3dd8-4897-81a4-f6ce8d6b47e3&quot;:{&quot;id&quot;:&quot;2bab7c52-3dd8-4897-81a4-f6ce8d6b47e3&quot;,&quot;name&quot;:&quot;Pacman&quot;,&quot;displayName&quot;:&quot;&quot;,&quot;type&quot;:&quot;FIGURE_OBJECT&quot;,&quot;relativeTransform&quot;:{&quot;translate&quot;:{&quot;x&quot;:-514.6043544122608,&quot;y&quot;:530.6007682866649},&quot;rotate&quot;:5.678029270497852,&quot;skewX&quot;:0,&quot;scale&quot;:{&quot;x&quot;:-0.1773565292173583,&quot;y&quot;:0.17371135782867853}},&quot;image&quot;:{&quot;url&quot;:&quot;https://icons.biorender.com/biorender/5ee3de774e18d300285a553a/pacman.png&quot;,&quot;fallbackUrl&quot;:&quot;https://res.cloudinary.com/dlcjuc3ej/image/upload/v1591991919/jp5vezdrehv53rb8gcs3.svg#/keystone/api/icons/5ee3de774e18d300285a553a/pacman.svg&quot;,&quot;isPremium&quot;:false,&quot;size&quot;:{&quot;x&quot;:100,&quot;y&quot;:100}},&quot;source&quot;:{&quot;id&quot;:&quot;5be5f1ed7664d21200a3f9dc&quot;,&quot;type&quot;:&quot;ASSETS&quot;},&quot;isPremium&quot;:false,&quot;parent&quot;:{&quot;type&quot;:&quot;CHILD&quot;,&quot;parentId&quot;:&quot;68fc9452-26ca-4934-b2f4-4fe8bda8e0c1&quot;,&quot;order&quot;:&quot;999999999999999999999999999999999999999997&quot;}},&quot;0a512b1a-95c6-4321-b9d7-63e33f69e5ad&quot;:{&quot;relativeTransform&quot;:{&quot;translate&quot;:{&quot;x&quot;:-485.425772507244,&quot;y&quot;:199.5636102533624},&quot;rotate&quot;:0},&quot;type&quot;:&quot;FIGURE_OBJECT&quot;,&quot;id&quot;:&quot;0a512b1a-95c6-4321-b9d7-63e33f69e5ad&quot;,&quot;parent&quot;:{&quot;type&quot;:&quot;CHILD&quot;,&quot;parentId&quot;:&quot;68fc9452-26ca-4934-b2f4-4fe8bda8e0c1&quot;,&quot;order&quot;:&quot;9999999999999999999999999999999999999999999995&quot;},&quot;name&quot;:&quot;Neutrophil (degranulating, with granule spray)&quot;,&quot;displayName&quot;:&quot;Neutrophil (degranulating)&quot;,&quot;source&quot;:{&quot;id&quot;:&quot;618ad6b6b3256f00a93dd6de&quot;,&quot;type&quot;:&quot;ASSETS&quot;},&quot;isPremium&quot;:true},&quot;0f896fa3-e987-4ebc-86e3-fad58491e7a6&quot;:{&quot;id&quot;:&quot;0f896fa3-e987-4ebc-86e3-fad58491e7a6&quot;,&quot;name&quot;:&quot;Neutrophil (degranulating)&quot;,&quot;type&quot;:&quot;FIGURE_OBJECT&quot;,&quot;relativeTransform&quot;:{&quot;translate&quot;:{&quot;x&quot;:-213.7604881879438,&quot;y&quot;:195.55296292103844},&quot;rotate&quot;:0.11175551179092663,&quot;skewX&quot;:-0.011978336915159394,&quot;scale&quot;:{&quot;x&quot;:0.41260898873405877,&quot;y&quot;:0.39146709206550145}},&quot;image&quot;:{&quot;url&quot;:&quot;https://icons.biorender.com/biorender/6166f376750572002977b4ec/20211013145705/image/neutrophil-degranulating-02.png&quot;,&quot;fallbackUrl&quot;:&quot;https://res.cloudinary.com/dlcjuc3ej/image/upload/v1634137025/vu0qbhcdhdbclddkitnv.svg#/keystone/api/icons/6166f376750572002977b4ec/20211013145705/image/neutrophil-degranulating-02.svg&quot;,&quot;isPremium&quot;:false,&quot;isPacked&quot;:true,&quot;size&quot;:{&quot;x&quot;:100,&quot;y&quot;:102.03045685279187}},&quot;source&quot;:{&quot;id&quot;:&quot;6166f376750572002977b4ec&quot;,&quot;type&quot;:&quot;ASSETS&quot;},&quot;parent&quot;:{&quot;type&quot;:&quot;CHILD&quot;,&quot;parentId&quot;:&quot;0a512b1a-95c6-4321-b9d7-63e33f69e5ad&quot;,&quot;order&quot;:&quot;7&quot;}},&quot;9c855b40-66eb-4bb9-ae7c-a97b34cdf5a2&quot;:{&quot;id&quot;:&quot;9c855b40-66eb-4bb9-ae7c-a97b34cdf5a2&quot;,&quot;name&quot;:&quot;Granule spray 2&quot;,&quot;type&quot;:&quot;FIGURE_OBJECT&quot;,&quot;relativeTransform&quot;:{&quot;translate&quot;:{&quot;x&quot;:-213.76051612638287,&quot;y&quot;:195.55313347502897},&quot;rotate&quot;:0.06806314869778965,&quot;skewX&quot;:-0.007333858960977999,&quot;scale&quot;:{&quot;x&quot;:0.4139018631997629,&quot;y&quot;:0.39234423655561007}},&quot;image&quot;:{&quot;url&quot;:&quot;https://icons.biorender.com/biorender/6180317cfc6cdc002923c136/granule-spray-2.png&quot;,&quot;fallbackUrl&quot;:&quot;https://res.cloudinary.com/dlcjuc3ej/image/upload/v1635791207/elmsujpjkxevda0bitzg.svg#/keystone/api/icons/6180317cfc6cdc002923c136/granule-spray-2.svg&quot;,&quot;isPremium&quot;:false,&quot;isPacked&quot;:true,&quot;size&quot;:{&quot;x&quot;:146,&quot;y&quot;:146}},&quot;source&quot;:{&quot;id&quot;:&quot;61803101fc6cdc002923c0ff&quot;,&quot;type&quot;:&quot;ASSETS&quot;},&quot;parent&quot;:{&quot;type&quot;:&quot;CHILD&quot;,&quot;parentId&quot;:&quot;0a512b1a-95c6-4321-b9d7-63e33f69e5ad&quot;,&quot;order&quot;:&quot;2&quot;}},&quot;d8e421ea-c3b2-4acc-bac1-a9840b4f23a0&quot;:{&quot;id&quot;:&quot;d8e421ea-c3b2-4acc-bac1-a9840b4f23a0&quot;,&quot;name&quot;:&quot;Granule spray 1&quot;,&quot;type&quot;:&quot;FIGURE_OBJECT&quot;,&quot;relativeTransform&quot;:{&quot;translate&quot;:{&quot;x&quot;:-209.81239833036346,&quot;y&quot;:197.51931792112256},&quot;rotate&quot;:0.06806314869778951,&quot;skewX&quot;:-0.007333858960978247,&quot;scale&quot;:{&quot;x&quot;:0.44243865277198274,&quot;y&quot;:0.41939471859960187}},&quot;image&quot;:{&quot;url&quot;:&quot;https://icons.biorender.com/biorender/618030eefc6cdc002923c0fc/granule-spray-1.png&quot;,&quot;fallbackUrl&quot;:&quot;https://res.cloudinary.com/dlcjuc3ej/image/upload/v1635791079/u7o4qeafbllnhxrfgoib.svg#/keystone/api/icons/618030eefc6cdc002923c0fc/granule-spray-1.svg&quot;,&quot;isPremium&quot;:false,&quot;isPacked&quot;:true,&quot;size&quot;:{&quot;x&quot;:146,&quot;y&quot;:146}},&quot;source&quot;:{&quot;id&quot;:&quot;61803048fc6cdc002923c0c4&quot;,&quot;type&quot;:&quot;ASSETS&quot;},&quot;parent&quot;:{&quot;type&quot;:&quot;CHILD&quot;,&quot;parentId&quot;:&quot;0a512b1a-95c6-4321-b9d7-63e33f69e5ad&quot;,&quot;order&quot;:&quot;5&quot;},&quot;opacity&quot;:0.5},&quot;7bcf0bce-164f-463a-ab49-2f2b39f9c1bc&quot;:{&quot;id&quot;:&quot;7bcf0bce-164f-463a-ab49-2f2b39f9c1bc&quot;,&quot;name&quot;:&quot;Lightning bolt 1&quot;,&quot;displayName&quot;:&quot;&quot;,&quot;type&quot;:&quot;FIGURE_OBJECT&quot;,&quot;relativeTransform&quot;:{&quot;translate&quot;:{&quot;x&quot;:-683.9967006084546,&quot;y&quot;:630.381488790851},&quot;rotate&quot;:0.25531943201909413,&quot;skewX&quot;:0,&quot;scale&quot;:{&quot;x&quot;:0.5311208379001747,&quot;y&quot;:0.6518545404563868}},&quot;image&quot;:{&quot;url&quot;:&quot;https://icons.biorender.com/biorender/5be5f1477664d21200a3f98b/lightning-bolt-3.png&quot;,&quot;fallbackUrl&quot;:&quot;https://res.cloudinary.com/dlcjuc3ej/image/upload/v1541796159/qekyw9jhuqgttwfi55ym.svg#/keystone/api/icons/5be5f1477664d21200a3f98b/lightning-bolt-3.svg&quot;,&quot;isPremium&quot;:false,&quot;size&quot;:{&quot;x&quot;:50,&quot;y&quot;:126.98412698412697}},&quot;source&quot;:{&quot;id&quot;:&quot;5be5f1197664d21200a3f98a&quot;,&quot;type&quot;:&quot;ASSETS&quot;},&quot;isPremium&quot;:false,&quot;parent&quot;:{&quot;type&quot;:&quot;CHILD&quot;,&quot;parentId&quot;:&quot;68fc9452-26ca-4934-b2f4-4fe8bda8e0c1&quot;,&quot;order&quot;:&quot;9999999999999999999999999999999999999999999999&quot;},&quot;opacity&quot;:1,&quot;styles&quot;:{&quot;editable&quot;:[{&quot;styleName&quot;:&quot;SATURATE&quot;,&quot;index&quot;:0,&quot;value&quot;:157},{&quot;styleName&quot;:&quot;GLOW&quot;,&quot;index&quot;:0,&quot;value&quot;:0}]}},&quot;0ed2e78d-530f-4ed8-b86f-054631bf93c5&quot;:{&quot;type&quot;:&quot;FIGURE_OBJECT&quot;,&quot;id&quot;:&quot;0ed2e78d-530f-4ed8-b86f-054631bf93c5&quot;,&quot;relativeTransform&quot;:{&quot;translate&quot;:{&quot;x&quot;:-1059.5788420312208,&quot;y&quot;:759.3011782948383},&quot;rotate&quot;:-1.5707963267948972},&quot;opacity&quot;:0.6,&quot;source&quot;:{&quot;type&quot;:&quot;ASSETS&quot;},&quot;pathStyles&quot;:[{&quot;type&quot;:&quot;FILL&quot;,&quot;fillStyle&quot;:&quot;rgb(0,0,0)&quot;}],&quot;isLocked&quot;:false,&quot;parent&quot;:{&quot;type&quot;:&quot;CHILD&quot;,&quot;parentId&quot;:&quot;68fc9452-26ca-4934-b2f4-4fe8bda8e0c1&quot;,&quot;order&quot;:&quot;2&quot;}},&quot;f719d175-2a76-4655-abc6-0598973191b7&quot;:{&quot;type&quot;:&quot;FIGURE_OBJECT&quot;,&quot;id&quot;:&quot;f719d175-2a76-4655-abc6-0598973191b7&quot;,&quot;relativeTransform&quot;:{&quot;translate&quot;:{&quot;x&quot;:-0.3767922387815119,&quot;y&quot;:4.226075930849803e-14},&quot;rotate&quot;:0,&quot;skewX&quot;:1.1704201372522982e-16},&quot;opacity&quot;:1,&quot;path&quot;:{&quot;type&quot;:&quot;RECT&quot;,&quot;size&quot;:{&quot;x&quot;:401.296448206513,&quot;y&quot;:553.6971604161678},&quot;cornerRounding&quot;:{&quot;type&quot;:&quot;ARC_LENGTH&quot;,&quot;global&quot;:38.758956716885756}},&quot;pathStyles&quot;:[{&quot;type&quot;:&quot;FILL&quot;,&quot;fillStyle&quot;:&quot;rgba(255,216,216,1)&quot;},{&quot;type&quot;:&quot;STROKE&quot;,&quot;strokeStyle&quot;:&quot;rgba(230,136,136,1)&quot;,&quot;lineWidth&quot;:1.9705367622534498,&quot;lineJoin&quot;:&quot;round&quot;}],&quot;isLocked&quot;:false,&quot;parent&quot;:{&quot;type&quot;:&quot;CHILD&quot;,&quot;parentId&quot;:&quot;0ed2e78d-530f-4ed8-b86f-054631bf93c5&quot;,&quot;order&quot;:&quot;2&quot;},&quot;layout&quot;:{&quot;sizeRatio&quot;:{&quot;x&quot;:0.88,&quot;y&quot;:0.88},&quot;keepAspectRatio&quot;:false}},&quot;f0f43ef5-df42-428b-a4e2-649f237d8214&quot;:{&quot;id&quot;:&quot;f0f43ef5-df42-428b-a4e2-649f237d8214&quot;,&quot;type&quot;:&quot;FIGURE_OBJECT&quot;,&quot;relativeTransform&quot;:{&quot;translate&quot;:{&quot;x&quot;:0,&quot;y&quot;:0},&quot;rotate&quot;:0,&quot;skewX&quot;:3.5112604117568947e-16},&quot;text&quot;:{&quot;textData&quot;:{&quot;lineSpacing&quot;:&quot;normal&quot;,&quot;alignment&quot;:&quot;center&quot;,&quot;verticalAlign&quot;:&quot;TOP&quot;,&quot;lines&quot;:[{&quot;runs&quot;:[],&quot;text&quot;:&quot;&quot;,&quot;baseStyle&quot;:{&quot;fontFamily&quot;:&quot;Roboto&quot;,&quot;fontSize&quot;:28.666524282082204,&quot;color&quot;:&quot;black&quot;,&quot;fontWeight&quot;:&quot;normal&quot;,&quot;fontStyle&quot;:&quot;normal&quot;,&quot;decoration&quot;:&quot;none&quot;}}]},&quot;format&quot;:&quot;BETTER_TEXT&quot;,&quot;size&quot;:{&quot;x&quot;:353.14087442173144,&quot;y&quot;:34.1596603064841},&quot;targetSize&quot;:{&quot;x&quot;:353.14087442173144,&quot;y&quot;:2}},&quot;parent&quot;:{&quot;type&quot;:&quot;CHILD&quot;,&quot;parentId&quot;:&quot;f719d175-2a76-4655-abc6-0598973191b7&quot;,&quot;order&quot;:&quot;5&quot;}},&quot;0f06bcbf-405c-4ae5-8302-429b825e5e77&quot;:{&quot;type&quot;:&quot;FIGURE_OBJECT&quot;,&quot;id&quot;:&quot;0f06bcbf-405c-4ae5-8302-429b825e5e77&quot;,&quot;relativeTransform&quot;:{&quot;translate&quot;:{&quot;x&quot;:1.144275112151732e-14,&quot;y&quot;:40.68359546400503},&quot;rotate&quot;:0,&quot;skewX&quot;:3.501505744088694e-16,&quot;scale&quot;:{&quot;x&quot;:1.0208977464113607,&quot;y&quot;:1.2709426776275268}},&quot;opacity&quot;:1,&quot;path&quot;:{&quot;type&quot;:&quot;RECT&quot;,&quot;size&quot;:{&quot;x&quot;:396.4454210390521,&quot;y&quot;:375.742511347099}},&quot;pathStyles&quot;:[{&quot;type&quot;:&quot;FILL&quot;,&quot;fillStyle&quot;:&quot;#fff&quot;}],&quot;isFrozen&quot;:true,&quot;isLocked&quot;:false,&quot;parent&quot;:{&quot;type&quot;:&quot;CROP&quot;,&quot;parentId&quot;:&quot;0ed2e78d-530f-4ed8-b86f-054631bf93c5&quot;,&quot;order&quot;:&quot;5&quot;},&quot;layout&quot;:{&quot;sizeRatio&quot;:{&quot;x&quot;:0.88,&quot;y&quot;:0.88},&quot;keepAspectRatio&quot;:false}},&quot;4d99db28-617e-45bc-be9d-020d1bb9b155&quot;:{&quot;id&quot;:&quot;4d99db28-617e-45bc-be9d-020d1bb9b155&quot;,&quot;type&quot;:&quot;FIGURE_OBJECT&quot;,&quot;relativeTransform&quot;:{&quot;translate&quot;:{&quot;x&quot;:0,&quot;y&quot;:0},&quot;rotate&quot;:0,&quot;skewX&quot;:0,&quot;scale&quot;:{&quot;x&quot;:1,&quot;y&quot;:1}},&quot;text&quot;:{&quot;textData&quot;:{&quot;lineSpacing&quot;:&quot;normal&quot;,&quot;alignment&quot;:&quot;center&quot;,&quot;verticalAlign&quot;:&quot;TOP&quot;,&quot;lines&quot;:[{&quot;runs&quot;:[],&quot;text&quot;:&quot;&quot;,&quot;baseStyle&quot;:{&quot;fontFamily&quot;:&quot;Roboto&quot;,&quot;fontSize&quot;:18.666666666666664,&quot;color&quot;:&quot;black&quot;,&quot;fontWeight&quot;:&quot;normal&quot;,&quot;fontStyle&quot;:&quot;normal&quot;,&quot;decoration&quot;:&quot;none&quot;}}]},&quot;format&quot;:&quot;BETTER_TEXT&quot;,&quot;size&quot;:{&quot;x&quot;:396.4454210390521,&quot;y&quot;:22},&quot;targetSize&quot;:{&quot;x&quot;:396.4454210390521,&quot;y&quot;:2.32}},&quot;parent&quot;:{&quot;type&quot;:&quot;CHILD&quot;,&quot;parentId&quot;:&quot;0f06bcbf-405c-4ae5-8302-429b825e5e77&quot;,&quot;order&quot;:&quot;5&quot;}},&quot;23b4a188-03cf-4177-b4f9-454e0a8ad88e&quot;:{&quot;type&quot;:&quot;FIGURE_OBJECT&quot;,&quot;id&quot;:&quot;23b4a188-03cf-4177-b4f9-454e0a8ad88e&quot;,&quot;relativeTransform&quot;:{&quot;translate&quot;:{&quot;x&quot;:-629.1786515675726,&quot;y&quot;:33.00369383025892},&quot;rotate&quot;:-3.558854714486352e-16,&quot;skewX&quot;:-3.2610985797616336e-16},&quot;opacity&quot;:1,&quot;path&quot;:{&quot;type&quot;:&quot;ELLIPSE&quot;,&quot;size&quot;:{&quot;x&quot;:210.05104139115718,&quot;y&quot;:342.50826930045116}},&quot;pathStyles&quot;:[{&quot;type&quot;:&quot;FILL&quot;,&quot;fillStyle&quot;:&quot;rgba(237, 192, 192, 1)&quot;},{&quot;type&quot;:&quot;STROKE&quot;,&quot;strokeStyle&quot;:&quot;rgba(230,136,136,1)&quot;,&quot;lineWidth&quot;:0,&quot;lineJoin&quot;:&quot;round&quot;}],&quot;isLocked&quot;:false,&quot;parent&quot;:{&quot;type&quot;:&quot;CHILD&quot;,&quot;parentId&quot;:&quot;0ed2e78d-530f-4ed8-b86f-054631bf93c5&quot;,&quot;order&quot;:&quot;5&quot;}},&quot;5f933418-2b54-4481-807c-f4468859facf&quot;:{&quot;type&quot;:&quot;FIGURE_OBJECT&quot;,&quot;id&quot;:&quot;5f933418-2b54-4481-807c-f4468859facf&quot;,&quot;relativeTransform&quot;:{&quot;translate&quot;:{&quot;x&quot;:-9.546260020877894e-13,&quot;y&quot;:17.12108229793866},&quot;rotate&quot;:0,&quot;skewX&quot;:-7.927669943644978e-14,&quot;scale&quot;:{&quot;x&quot;:1.0385120781757782,&quot;y&quot;:1.4765734931710988}},&quot;opacity&quot;:1,&quot;path&quot;:{&quot;type&quot;:&quot;RECT&quot;,&quot;size&quot;:{&quot;x&quot;:202.26152955305727,&quot;y&quot;:255.06126798778268}},&quot;pathStyles&quot;:[{&quot;type&quot;:&quot;FILL&quot;,&quot;fillStyle&quot;:&quot;#fff&quot;}],&quot;isFrozen&quot;:true,&quot;isLocked&quot;:false,&quot;parent&quot;:{&quot;type&quot;:&quot;CROP&quot;,&quot;parentId&quot;:&quot;23b4a188-03cf-4177-b4f9-454e0a8ad88e&quot;,&quot;order&quot;:&quot;5&quot;}},&quot;e9bb6aa3-c361-446e-ae6f-3ef37cfd58d8&quot;:{&quot;id&quot;:&quot;e9bb6aa3-c361-446e-ae6f-3ef37cfd58d8&quot;,&quot;type&quot;:&quot;FIGURE_OBJECT&quot;,&quot;relativeTransform&quot;:{&quot;translate&quot;:{&quot;x&quot;:-511.2921810231341,&quot;y&quot;:445.5499393960494},&quot;rotate&quot;:0,&quot;skewX&quot;:0,&quot;scale&quot;:{&quot;x&quot;:1,&quot;y&quot;:1}},&quot;text&quot;:{&quot;textData&quot;:{&quot;lineSpacing&quot;:&quot;normal&quot;,&quot;alignment&quot;:&quot;center&quot;,&quot;lines&quot;:[{&quot;runs&quot;:[{&quot;style&quot;:{&quot;fontFamily&quot;:&quot;Roboto&quot;,&quot;fontSize&quot;:27.72378227772622,&quot;color&quot;:&quot;rgb(148, 34, 31)&quot;,&quot;fontWeight&quot;:&quot;normal&quot;,&quot;fontStyle&quot;:&quot;normal&quot;,&quot;decoration&quot;:&quot;none&quot;,&quot;script&quot;:&quot;none&quot;},&quot;range&quot;:[0,16]}],&quot;text&quot;:&quot;Soluble ephrin-A1&quot;,&quot;baseStyle&quot;:{&quot;fontFamily&quot;:&quot;Roboto&quot;,&quot;fontSize&quot;:27.72378227772622,&quot;color&quot;:&quot;rgb(148, 34, 31)&quot;,&quot;fontWeight&quot;:&quot;normal&quot;,&quot;fontStyle&quot;:&quot;normal&quot;,&quot;decoration&quot;:&quot;none&quot;,&quot;script&quot;:&quot;none&quot;}}],&quot;verticalAlign&quot;:&quot;TOP&quot;,&quot;useStrokeForWeight&quot;:false,&quot;_lastCaretLocation&quot;:{&quot;lineIndex&quot;:0,&quot;runIndex&quot;:-1,&quot;charIndex&quot;:-1,&quot;endOfLine&quot;:true}},&quot;format&quot;:&quot;BETTER_TEXT&quot;,&quot;size&quot;:{&quot;x&quot;:223.05046452030365,&quot;y&quot;:33},&quot;targetSize&quot;:{&quot;x&quot;:223.05046452030365,&quot;y&quot;:33},&quot;verticalAlign&quot;:&quot;TOP&quot;},&quot;parent&quot;:{&quot;type&quot;:&quot;CHILD&quot;,&quot;parentId&quot;:&quot;68fc9452-26ca-4934-b2f4-4fe8bda8e0c1&quot;,&quot;order&quot;:&quot;99999999999999999999999999999999999999999999995&quot;},&quot;opacity&quot;:1},&quot;d7c0e8b4-a07c-407c-a593-7009f65941ba&quot;:{&quot;type&quot;:&quot;FIGURE_OBJECT&quot;,&quot;id&quot;:&quot;d7c0e8b4-a07c-407c-a593-7009f65941ba&quot;,&quot;relativeTransform&quot;:{&quot;translate&quot;:{&quot;x&quot;:-1165.1514734376985,&quot;y&quot;:530.6008063068126},&quot;rotate&quot;:0},&quot;opacity&quot;:1,&quot;path&quot;:{&quot;type&quot;:&quot;ELLIPSE&quot;,&quot;size&quot;:{&quot;x&quot;:16.619786551505864,&quot;y&quot;:16.619786551505864}},&quot;pathStyles&quot;:[{&quot;type&quot;:&quot;FILL&quot;,&quot;fillStyle&quot;:&quot;rgba(68, 160, 67, 1)&quot;},{&quot;type&quot;:&quot;STROKE&quot;,&quot;strokeStyle&quot;:&quot;rgba(33, 87, 22, 1)&quot;,&quot;lineWidth&quot;:1.510889686500533,&quot;lineJoin&quot;:&quot;round&quot;}],&quot;isLocked&quot;:false,&quot;parent&quot;:{&quot;type&quot;:&quot;CHILD&quot;,&quot;parentId&quot;:&quot;68fc9452-26ca-4934-b2f4-4fe8bda8e0c1&quot;,&quot;order&quot;:&quot;999999999999999999999999999999999999999999999995&quot;}},&quot;015bf114-a77f-4e91-8c5e-f71fb62a19bf&quot;:{&quot;relativeTransform&quot;:{&quot;translate&quot;:{&quot;x&quot;:-1117.088066270926,&quot;y&quot;:537.9869208278332},&quot;rotate&quot;:0},&quot;type&quot;:&quot;FIGURE_OBJECT&quot;,&quot;id&quot;:&quot;015bf114-a77f-4e91-8c5e-f71fb62a19bf&quot;,&quot;name&quot;:&quot;Generic receptor-ligand pair (circle) 2&quot;,&quot;opacity&quot;:1,&quot;source&quot;:{&quot;id&quot;:&quot;5f6147566968d600b2cfd7ce&quot;,&quot;type&quot;:&quot;ASSETS&quot;},&quot;pathStyles&quot;:[{&quot;type&quot;:&quot;FILL&quot;,&quot;fillStyle&quot;:&quot;rgb(0,0,0)&quot;}],&quot;isLocked&quot;:false,&quot;parent&quot;:{&quot;type&quot;:&quot;CHILD&quot;,&quot;parentId&quot;:&quot;68fc9452-26ca-4934-b2f4-4fe8bda8e0c1&quot;,&quot;order&quot;:&quot;99999999999999999999999999999999999999999999999&quot;},&quot;isPremium&quot;:false},&quot;31a219da-a2e2-441b-9685-e17d5adfe14f&quot;:{&quot;type&quot;:&quot;FIGURE_OBJECT&quot;,&quot;id&quot;:&quot;31a219da-a2e2-441b-9685-e17d5adfe14f&quot;,&quot;name&quot;:&quot;Generic receptor (circle, open)&quot;,&quot;relativeTransform&quot;:{&quot;translate&quot;:{&quot;x&quot;:0.0015357066580196695,&quot;y&quot;:9.937286210901913},&quot;rotate&quot;:3.141592653589793},&quot;opacity&quot;:1,&quot;source&quot;:{&quot;id&quot;:&quot;5e3ae449bbdbad00899bf8db&quot;,&quot;type&quot;:&quot;ASSETS&quot;},&quot;pathStyles&quot;:[{&quot;type&quot;:&quot;FILL&quot;,&quot;fillStyle&quot;:&quot;rgb(0,0,0)&quot;}],&quot;isLocked&quot;:false,&quot;parent&quot;:{&quot;type&quot;:&quot;CHILD&quot;,&quot;parentId&quot;:&quot;015bf114-a77f-4e91-8c5e-f71fb62a19bf&quot;,&quot;order&quot;:&quot;2&quot;}},&quot;fd9ee4aa-d8c3-4a1c-9dfd-b0c2fb967dce&quot;:{&quot;type&quot;:&quot;FIGURE_OBJECT&quot;,&quot;id&quot;:&quot;fd9ee4aa-d8c3-4a1c-9dfd-b0c2fb967dce&quot;,&quot;relativeTransform&quot;:{&quot;translate&quot;:{&quot;x&quot;:-0.015691379989327892,&quot;y&quot;:-10.501104222981049},&quot;rotate&quot;:0},&quot;opacity&quot;:1,&quot;path&quot;:{&quot;type&quot;:&quot;POLY_LINE&quot;,&quot;points&quot;:[{&quot;x&quot;:0,&quot;y&quot;:-23.08252746359641},{&quot;x&quot;:0,&quot;y&quot;:23.08252746359641}],&quot;closed&quot;:false},&quot;pathStyles&quot;:[{&quot;type&quot;:&quot;FILL&quot;,&quot;fillStyle&quot;:&quot;rgba(0,0,0,0)&quot;},{&quot;type&quot;:&quot;STROKE&quot;,&quot;strokeStyle&quot;:&quot;rgba(66, 59, 100, 1)&quot;,&quot;lineWidth&quot;:3.540470184705847,&quot;lineJoin&quot;:&quot;round&quot;}],&quot;pathMarkers&quot;:{&quot;markerStart&quot;:{&quot;type&quot;:&quot;PATH&quot;,&quot;units&quot;:{&quot;type&quot;:&quot;STROKE_WIDTH&quot;,&quot;scale&quot;:0.3},&quot;orient&quot;:{&quot;type&quot;:&quot;AUTO_START_REVERSE&quot;},&quot;name&quot;:&quot;dot&quot;,&quot;relativeTransform&quot;:{&quot;translate&quot;:{&quot;x&quot;:0,&quot;y&quot;:0},&quot;rotate&quot;:0,&quot;skewX&quot;:0,&quot;scale&quot;:{&quot;x&quot;:1,&quot;y&quot;:1}},&quot;path&quot;:{&quot;type&quot;:&quot;SPLINE&quot;,&quot;spline&quot;:{&quot;points&quot;:[{&quot;x&quot;:-1.7,&quot;y&quot;:0,&quot;isEndPoint&quot;:true},{&quot;x&quot;:-1.6999999999999997,&quot;y&quot;:0.9388840747123488,&quot;isEndPoint&quot;:false},{&quot;x&quot;:-0.9388840747123485,&quot;y&quot;:1.7,&quot;isEndPoint&quot;:false},{&quot;x&quot;:1.0409497792752501e-16,&quot;y&quot;:1.7,&quot;isEndPoint&quot;:true},{&quot;x&quot;:0.9388840747123488,&quot;y&quot;:1.7,&quot;isEndPoint&quot;:false},{&quot;x&quot;:1.7,&quot;y&quot;:0.9388840747123487,&quot;isEndPoint&quot;:false},{&quot;x&quot;:1.7,&quot;y&quot;:0,&quot;isEndPoint&quot;:true},{&quot;x&quot;:1.7,&quot;y&quot;:-0.9388840747123487,&quot;isEndPoint&quot;:false},{&quot;x&quot;:0.9388840747123488,&quot;y&quot;:-1.7,&quot;isEndPoint&quot;:false},{&quot;x&quot;:1.0409497792752501e-16,&quot;y&quot;:-1.7,&quot;isEndPoint&quot;:true},{&quot;x&quot;:-0.9388840747123485,&quot;y&quot;:-1.7,&quot;isEndPoint&quot;:false},{&quot;x&quot;:-1.6999999999999997,&quot;y&quot;:-0.9388840747123488,&quot;isEndPoint&quot;:false},{&quot;x&quot;:-1.7,&quot;y&quot;:-2.0818995585505003e-16,&quot;isEndPoint&quot;:true}],&quot;closed&quot;:false}},&quot;pathStyles&quot;:[{&quot;type&quot;:&quot;FILL&quot;,&quot;fillStyle&quot;:&quot;context-stroke-flat&quot;}]},&quot;markerEnd&quot;:{&quot;type&quot;:&quot;PATH&quot;,&quot;units&quot;:{&quot;type&quot;:&quot;STROKE_WIDTH&quot;,&quot;scale&quot;:0.3},&quot;orient&quot;:{&quot;type&quot;:&quot;AUTO_START_REVERSE&quot;},&quot;name&quot;:&quot;dot&quot;,&quot;relativeTransform&quot;:{&quot;translate&quot;:{&quot;x&quot;:0,&quot;y&quot;:0},&quot;rotate&quot;:0,&quot;skewX&quot;:0,&quot;scale&quot;:{&quot;x&quot;:1,&quot;y&quot;:1}},&quot;path&quot;:{&quot;type&quot;:&quot;SPLINE&quot;,&quot;spline&quot;:{&quot;points&quot;:[{&quot;x&quot;:-1.7,&quot;y&quot;:0,&quot;isEndPoint&quot;:true},{&quot;x&quot;:-1.6999999999999997,&quot;y&quot;:0.9388840747123488,&quot;isEndPoint&quot;:false},{&quot;x&quot;:-0.9388840747123485,&quot;y&quot;:1.7,&quot;isEndPoint&quot;:false},{&quot;x&quot;:1.0409497792752501e-16,&quot;y&quot;:1.7,&quot;isEndPoint&quot;:true},{&quot;x&quot;:0.9388840747123488,&quot;y&quot;:1.7,&quot;isEndPoint&quot;:false},{&quot;x&quot;:1.7,&quot;y&quot;:0.9388840747123487,&quot;isEndPoint&quot;:false},{&quot;x&quot;:1.7,&quot;y&quot;:0,&quot;isEndPoint&quot;:true},{&quot;x&quot;:1.7,&quot;y&quot;:-0.9388840747123487,&quot;isEndPoint&quot;:false},{&quot;x&quot;:0.9388840747123488,&quot;y&quot;:-1.7,&quot;isEndPoint&quot;:false},{&quot;x&quot;:1.0409497792752501e-16,&quot;y&quot;:-1.7,&quot;isEndPoint&quot;:true},{&quot;x&quot;:-0.9388840747123485,&quot;y&quot;:-1.7,&quot;isEndPoint&quot;:false},{&quot;x&quot;:-1.6999999999999997,&quot;y&quot;:-0.9388840747123488,&quot;isEndPoint&quot;:false},{&quot;x&quot;:-1.7,&quot;y&quot;:-2.0818995585505003e-16,&quot;isEndPoint&quot;:true}],&quot;closed&quot;:false}},&quot;pathStyles&quot;:[{&quot;type&quot;:&quot;FILL&quot;,&quot;fillStyle&quot;:&quot;context-stroke-flat&quot;}]}},&quot;isLocked&quot;:false,&quot;parent&quot;:{&quot;type&quot;:&quot;CHILD&quot;,&quot;parentId&quot;:&quot;31a219da-a2e2-441b-9685-e17d5adfe14f&quot;,&quot;order&quot;:&quot;2&quot;}},&quot;4835e73c-9290-4e5e-b4c5-cea5c925e723&quot;:{&quot;type&quot;:&quot;FIGURE_OBJECT&quot;,&quot;id&quot;:&quot;4835e73c-9290-4e5e-b4c5-cea5c925e723&quot;,&quot;name&quot;:&quot;Receptor domain (open circle-shaped)&quot;,&quot;relativeTransform&quot;:{&quot;translate&quot;:{&quot;x&quot;:5.009907892629772e-14,&quot;y&quot;:23.78449950284191},&quot;rotate&quot;:-3.141592653589793,&quot;skewX&quot;:4.2308161802795376e-32,&quot;scale&quot;:{&quot;x&quot;:0.13493920904576306,&quot;y&quot;:0.13493920904576304}},&quot;opacity&quot;:1,&quot;image&quot;:{&quot;url&quot;:&quot;https://icons.biorender.com/biorender/5e349feecf9d2e00289a898b/receptor-domain-circle-open.png&quot;,&quot;fallbackUrl&quot;:&quot;https://res.cloudinary.com/dlcjuc3ej/image/upload/v1580507110/ylom1yxoepzcp4g6hpld.svg#/keystone/api/icons/5e349feecf9d2e00289a898b/receptor-domain-circle-open.svg&quot;,&quot;size&quot;:{&quot;x&quot;:281,&quot;y&quot;:172},&quot;isPremium&quot;:false},&quot;source&quot;:{&quot;id&quot;:&quot;5e349fb7cf9d2e00289a8970&quot;,&quot;type&quot;:&quot;ASSETS&quot;},&quot;pathStyles&quot;:[{&quot;type&quot;:&quot;FILL&quot;,&quot;fillStyle&quot;:&quot;rgb(0,0,0)&quot;}],&quot;isLocked&quot;:false,&quot;parent&quot;:{&quot;type&quot;:&quot;CHILD&quot;,&quot;parentId&quot;:&quot;31a219da-a2e2-441b-9685-e17d5adfe14f&quot;,&quot;order&quot;:&quot;5&quot;}},&quot;95777d83-ff50-4e69-b732-ddaabf25e1a6&quot;:{&quot;type&quot;:&quot;FIGURE_OBJECT&quot;,&quot;id&quot;:&quot;95777d83-ff50-4e69-b732-ddaabf25e1a6&quot;,&quot;name&quot;:&quot;E-cadherin (monomer)&quot;,&quot;relativeTransform&quot;:{&quot;translate&quot;:{&quot;x&quot;:-766.5900476588088,&quot;y&quot;:826.7450609175769},&quot;rotate&quot;:1.5707963267948966,&quot;skewX&quot;:-2.1532163697295177e-17,&quot;scale&quot;:{&quot;x&quot;:0.5332206355808375,&quot;y&quot;:0.11983279861421137}},&quot;opacity&quot;:1,&quot;image&quot;:{&quot;url&quot;:&quot;https://icons.biorender.com/biorender/5b462465470ae0001425fa55/e-cadherin-monomer.png&quot;,&quot;fallbackUrl&quot;:&quot;https://res.cloudinary.com/dlcjuc3ej/image/upload/v1531323488/t3yu7nbqahertvi5qyup.svg#/keystone/api/icons/5b462465470ae0001425fa55/e-cadherin-monomer.svg&quot;,&quot;size&quot;:{&quot;x&quot;:49,&quot;y&quot;:710},&quot;isPremium&quot;:false},&quot;source&quot;:{&quot;id&quot;:&quot;5a31f15a2d805400140dfe78&quot;,&quot;type&quot;:&quot;ASSETS&quot;},&quot;pathStyles&quot;:[{&quot;type&quot;:&quot;FILL&quot;,&quot;fillStyle&quot;:&quot;rgb(0,0,0)&quot;}],&quot;isLocked&quot;:false,&quot;parent&quot;:{&quot;type&quot;:&quot;CHILD&quot;,&quot;parentId&quot;:&quot;68fc9452-26ca-4934-b2f4-4fe8bda8e0c1&quot;,&quot;order&quot;:&quot;999999999999999999999999999999999999999999999996&quot;},&quot;styles&quot;:{&quot;editable&quot;:[{&quot;monochromeTargetColor&quot;:&quot;#E7872B&quot;,&quot;styleName&quot;:&quot;FILL&quot;,&quot;color&quot;:&quot;#d15015&quot;},{&quot;monochromeTargetColor&quot;:&quot;#E7872B&quot;,&quot;styleName&quot;:&quot;STROKE&quot;}]}},&quot;6f4a2b12-3cb4-461b-aef1-2c4fca68d85b&quot;:{&quot;type&quot;:&quot;FIGURE_OBJECT&quot;,&quot;id&quot;:&quot;6f4a2b12-3cb4-461b-aef1-2c4fca68d85b&quot;,&quot;name&quot;:&quot;E-cadherin (monomer)&quot;,&quot;relativeTransform&quot;:{&quot;translate&quot;:{&quot;x&quot;:-621.212756533878,&quot;y&quot;:852.8736786947588},&quot;rotate&quot;:-1.570796326794897,&quot;skewX&quot;:2.2697085837825504e-17,&quot;scale&quot;:{&quot;x&quot;:0.5332206355808374,&quot;y&quot;:0.11769220400350755}},&quot;opacity&quot;:1,&quot;image&quot;:{&quot;url&quot;:&quot;https://icons.biorender.com/biorender/5b462465470ae0001425fa55/e-cadherin-monomer.png&quot;,&quot;fallbackUrl&quot;:&quot;https://res.cloudinary.com/dlcjuc3ej/image/upload/v1531323488/t3yu7nbqahertvi5qyup.svg#/keystone/api/icons/5b462465470ae0001425fa55/e-cadherin-monomer.svg&quot;,&quot;size&quot;:{&quot;x&quot;:49,&quot;y&quot;:710},&quot;isPremium&quot;:false},&quot;source&quot;:{&quot;id&quot;:&quot;5a31f15a2d805400140dfe78&quot;,&quot;type&quot;:&quot;ASSETS&quot;},&quot;pathStyles&quot;:[{&quot;type&quot;:&quot;FILL&quot;,&quot;fillStyle&quot;:&quot;rgb(0,0,0)&quot;}],&quot;isLocked&quot;:false,&quot;parent&quot;:{&quot;type&quot;:&quot;CHILD&quot;,&quot;parentId&quot;:&quot;68fc9452-26ca-4934-b2f4-4fe8bda8e0c1&quot;,&quot;order&quot;:&quot;999999999999999999999999999999999999999999999997&quot;},&quot;styles&quot;:{&quot;editable&quot;:[{&quot;monochromeTargetColor&quot;:&quot;#E7872B&quot;,&quot;styleName&quot;:&quot;FILL&quot;,&quot;color&quot;:&quot;#d15015&quot;},{&quot;monochromeTargetColor&quot;:&quot;#E7872B&quot;,&quot;styleName&quot;:&quot;STROKE&quot;}]}},&quot;1ea94665-f6b0-4bb3-ae4c-6d0454ffbd65&quot;:{&quot;id&quot;:&quot;1ea94665-f6b0-4bb3-ae4c-6d0454ffbd65&quot;,&quot;type&quot;:&quot;FIGURE_OBJECT&quot;,&quot;relativeTransform&quot;:{&quot;translate&quot;:{&quot;x&quot;:-970.733488989107,&quot;y&quot;:94.44403809519235},&quot;rotate&quot;:0},&quot;text&quot;:{&quot;textData&quot;:{&quot;lineSpacing&quot;:&quot;normal&quot;,&quot;alignment&quot;:&quot;center&quot;,&quot;verticalAlign&quot;:&quot;TOP&quot;,&quot;lines&quot;:[{&quot;runs&quot;:[{&quot;style&quot;:{&quot;fontFamily&quot;:&quot;Roboto&quot;,&quot;fontSize&quot;:31.68432260311568,&quot;color&quot;:&quot;rgba(58,104,174,1)&quot;,&quot;fontWeight&quot;:&quot;bold&quot;,&quot;fontStyle&quot;:&quot;normal&quot;,&quot;decoration&quot;:&quot;none&quot;,&quot;script&quot;:&quot;none&quot;},&quot;range&quot;:[0,20]}],&quot;text&quot;:&quot;Endothelium stability&quot;}],&quot;_lastCaretLocation&quot;:{&quot;lineIndex&quot;:0,&quot;runIndex&quot;:0,&quot;charIndex&quot;:12}},&quot;format&quot;:&quot;BETTER_TEXT&quot;,&quot;size&quot;:{&quot;x&quot;:178.8305563316994,&quot;y&quot;:72.93335009204691},&quot;targetSize&quot;:{&quot;x&quot;:178.8305563316994,&quot;y&quot;:72.93335009204691}},&quot;parent&quot;:{&quot;type&quot;:&quot;CHILD&quot;,&quot;parentId&quot;:&quot;68fc9452-26ca-4934-b2f4-4fe8bda8e0c1&quot;,&quot;order&quot;:&quot;9999999999999999999999999999999999999999999999999&quot;}},&quot;76d96b5b-30f2-448e-804f-1801422a08d4&quot;:{&quot;relativeTransform&quot;:{&quot;translate&quot;:{&quot;x&quot;:-701.7407956814262,&quot;y&quot;:573.1647585482257},&quot;rotate&quot;:0},&quot;type&quot;:&quot;FIGURE_OBJECT&quot;,&quot;id&quot;:&quot;76d96b5b-30f2-448e-804f-1801422a08d4&quot;,&quot;name&quot;:&quot;Number label (03)&quot;,&quot;displayName&quot;:&quot;Number label (03)&quot;,&quot;layout&quot;:{&quot;sizeRatio&quot;:{&quot;x&quot;:0.88,&quot;y&quot;:0.88},&quot;keepAspectRatio&quot;:true},&quot;opacity&quot;:1,&quot;path&quot;:{&quot;type&quot;:&quot;ELLIPSE&quot;,&quot;size&quot;:{&quot;x&quot;:26.66893310825162,&quot;y&quot;:26.66893310825162}},&quot;pathStyles&quot;:[{&quot;type&quot;:&quot;FILL&quot;,&quot;fillStyle&quot;:&quot;rgba(235, 245, 216, 1)&quot;},{&quot;type&quot;:&quot;STROKE&quot;,&quot;strokeStyle&quot;:&quot;rgba(90, 123, 41, 1)&quot;,&quot;lineWidth&quot;:0.9651531000328255,&quot;lineJoin&quot;:&quot;round&quot;}],&quot;isLocked&quot;:false,&quot;parent&quot;:{&quot;type&quot;:&quot;CHILD&quot;,&quot;parentId&quot;:&quot;68fc9452-26ca-4934-b2f4-4fe8bda8e0c1&quot;,&quot;order&quot;:&quot;99999999999999999999999999999999999999999999999998&quot;},&quot;source&quot;:{&quot;id&quot;:&quot;5edaa7b9ef788900aacae161&quot;,&quot;type&quot;:&quot;ASSETS&quot;},&quot;isPremium&quot;:false},&quot;33fbc073-31b2-4120-a0f5-1f64a1937910&quot;:{&quot;type&quot;:&quot;FIGURE_OBJECT&quot;,&quot;id&quot;:&quot;33fbc073-31b2-4120-a0f5-1f64a1937910&quot;,&quot;relativeTransform&quot;:{&quot;translate&quot;:{&quot;x&quot;:0,&quot;y&quot;:0},&quot;rotate&quot;:0},&quot;text&quot;:{&quot;textData&quot;:{&quot;lineSpacing&quot;:&quot;normal&quot;,&quot;alignment&quot;:&quot;center&quot;,&quot;lines&quot;:[{&quot;runs&quot;:[{&quot;style&quot;:{&quot;fontFamily&quot;:&quot;Roboto&quot;,&quot;fontSize&quot;:15.442449600525208,&quot;color&quot;:&quot;rgb(0,0,0)&quot;,&quot;fontWeight&quot;:&quot;normal&quot;,&quot;fontStyle&quot;:&quot;normal&quot;,&quot;decoration&quot;:&quot;none&quot;,&quot;script&quot;:&quot;none&quot;},&quot;range&quot;:[0,0]}],&quot;text&quot;:&quot;3&quot;,&quot;baseStyle&quot;:{&quot;fontFamily&quot;:&quot;Roboto&quot;,&quot;fontSize&quot;:15.442449600525208,&quot;color&quot;:&quot;rgba(0, 0, 0, 1)&quot;,&quot;fontWeight&quot;:&quot;normal&quot;,&quot;fontStyle&quot;:&quot;normal&quot;,&quot;decoration&quot;:&quot;none&quot;,&quot;script&quot;:&quot;none&quot;}}],&quot;verticalAlign&quot;:&quot;TOP&quot;},&quot;size&quot;:{&quot;x&quot;:23.468661135261424,&quot;y&quot;:18.337908900623688},&quot;targetSize&quot;:{&quot;x&quot;:23.468661135261424,&quot;y&quot;:2},&quot;format&quot;:&quot;BETTER_TEXT&quot;},&quot;parent&quot;:{&quot;type&quot;:&quot;CHILD&quot;,&quot;parentId&quot;:&quot;76d96b5b-30f2-448e-804f-1801422a08d4&quot;,&quot;order&quot;:&quot;5&quot;}},&quot;cd50f625-c86a-4aa4-ba17-9beebaf563db&quot;:{&quot;relativeTransform&quot;:{&quot;translate&quot;:{&quot;x&quot;:-641.7568991253302,&quot;y&quot;:444.38613200610877},&quot;rotate&quot;:0,&quot;skewX&quot;:0,&quot;scale&quot;:{&quot;x&quot;:1,&quot;y&quot;:1}},&quot;type&quot;:&quot;FIGURE_OBJECT&quot;,&quot;id&quot;:&quot;cd50f625-c86a-4aa4-ba17-9beebaf563db&quot;,&quot;name&quot;:&quot;Number label (03)&quot;,&quot;displayName&quot;:&quot;Number label (03)&quot;,&quot;layout&quot;:{&quot;sizeRatio&quot;:{&quot;x&quot;:0.88,&quot;y&quot;:0.88},&quot;keepAspectRatio&quot;:true},&quot;opacity&quot;:1,&quot;path&quot;:{&quot;type&quot;:&quot;ELLIPSE&quot;,&quot;size&quot;:{&quot;x&quot;:26.25725709835921,&quot;y&quot;:26.25725709835921}},&quot;pathStyles&quot;:[{&quot;type&quot;:&quot;FILL&quot;,&quot;fillStyle&quot;:&quot;rgba(235, 245, 216, 1)&quot;},{&quot;type&quot;:&quot;STROKE&quot;,&quot;strokeStyle&quot;:&quot;rgba(90, 123, 41, 1)&quot;,&quot;lineWidth&quot;:0.9502544771466381,&quot;lineJoin&quot;:&quot;round&quot;}],&quot;isLocked&quot;:false,&quot;parent&quot;:{&quot;type&quot;:&quot;CHILD&quot;,&quot;parentId&quot;:&quot;68fc9452-26ca-4934-b2f4-4fe8bda8e0c1&quot;,&quot;order&quot;:&quot;999999999999999999999999999999999999999999999999995&quot;},&quot;source&quot;:{&quot;id&quot;:&quot;5edaa7b9ef788900aacae161&quot;,&quot;type&quot;:&quot;ASSETS&quot;},&quot;isPremium&quot;:false},&quot;24fd0f92-03cf-4d6f-8155-884b7dcffbb6&quot;:{&quot;type&quot;:&quot;FIGURE_OBJECT&quot;,&quot;id&quot;:&quot;24fd0f92-03cf-4d6f-8155-884b7dcffbb6&quot;,&quot;relativeTransform&quot;:{&quot;translate&quot;:{&quot;x&quot;:0,&quot;y&quot;:0},&quot;rotate&quot;:0},&quot;text&quot;:{&quot;textData&quot;:{&quot;lineSpacing&quot;:&quot;normal&quot;,&quot;alignment&quot;:&quot;center&quot;,&quot;lines&quot;:[{&quot;runs&quot;:[{&quot;style&quot;:{&quot;fontFamily&quot;:&quot;Roboto&quot;,&quot;fontSize&quot;:15.20407163434621,&quot;color&quot;:&quot;rgb(0,0,0)&quot;,&quot;fontWeight&quot;:&quot;normal&quot;,&quot;fontStyle&quot;:&quot;normal&quot;,&quot;decoration&quot;:&quot;none&quot;,&quot;script&quot;:&quot;none&quot;},&quot;range&quot;:[0,0]}],&quot;text&quot;:&quot;2&quot;}],&quot;verticalAlign&quot;:&quot;TOP&quot;,&quot;_lastCaretLocation&quot;:{&quot;lineIndex&quot;:0,&quot;runIndex&quot;:-1,&quot;charIndex&quot;:-1,&quot;endOfLine&quot;:true}},&quot;size&quot;:{&quot;x&quot;:23.106386246556102,&quot;y&quot;:18.3257546093376},&quot;targetSize&quot;:{&quot;x&quot;:23.106386246556102,&quot;y&quot;:2},&quot;format&quot;:&quot;BETTER_TEXT&quot;},&quot;parent&quot;:{&quot;type&quot;:&quot;CHILD&quot;,&quot;parentId&quot;:&quot;cd50f625-c86a-4aa4-ba17-9beebaf563db&quot;,&quot;order&quot;:&quot;5&quot;}},&quot;73db2239-a344-44d4-aa2b-e54dc2a575f8&quot;:{&quot;relativeTransform&quot;:{&quot;translate&quot;:{&quot;x&quot;:-879.3672035381129,&quot;y&quot;:738.140952992084},&quot;rotate&quot;:0},&quot;type&quot;:&quot;FIGURE_OBJECT&quot;,&quot;id&quot;:&quot;73db2239-a344-44d4-aa2b-e54dc2a575f8&quot;,&quot;name&quot;:&quot;Number label (03)&quot;,&quot;displayName&quot;:&quot;Number label (03)&quot;,&quot;layout&quot;:{&quot;sizeRatio&quot;:{&quot;x&quot;:0.88,&quot;y&quot;:0.88},&quot;keepAspectRatio&quot;:true},&quot;opacity&quot;:1,&quot;path&quot;:{&quot;type&quot;:&quot;ELLIPSE&quot;,&quot;size&quot;:{&quot;x&quot;:26.25725709835921,&quot;y&quot;:26.25725709835921}},&quot;pathStyles&quot;:[{&quot;type&quot;:&quot;FILL&quot;,&quot;fillStyle&quot;:&quot;rgba(235, 245, 216, 1)&quot;},{&quot;type&quot;:&quot;STROKE&quot;,&quot;strokeStyle&quot;:&quot;rgba(90, 123, 41, 1)&quot;,&quot;lineWidth&quot;:0.9502544771466381,&quot;lineJoin&quot;:&quot;round&quot;}],&quot;isLocked&quot;:false,&quot;parent&quot;:{&quot;type&quot;:&quot;CHILD&quot;,&quot;parentId&quot;:&quot;68fc9452-26ca-4934-b2f4-4fe8bda8e0c1&quot;,&quot;order&quot;:&quot;9999999999999999999999999999999999999999999999999997&quot;},&quot;source&quot;:{&quot;id&quot;:&quot;5edaa7b9ef788900aacae161&quot;,&quot;type&quot;:&quot;ASSETS&quot;},&quot;isPremium&quot;:false},&quot;b3c9b02f-06ba-4693-95f7-4b04f927e306&quot;:{&quot;type&quot;:&quot;FIGURE_OBJECT&quot;,&quot;id&quot;:&quot;b3c9b02f-06ba-4693-95f7-4b04f927e306&quot;,&quot;relativeTransform&quot;:{&quot;translate&quot;:{&quot;x&quot;:0,&quot;y&quot;:0},&quot;rotate&quot;:0},&quot;text&quot;:{&quot;textData&quot;:{&quot;lineSpacing&quot;:&quot;normal&quot;,&quot;alignment&quot;:&quot;center&quot;,&quot;lines&quot;:[{&quot;runs&quot;:[{&quot;style&quot;:{&quot;fontFamily&quot;:&quot;Roboto&quot;,&quot;fontSize&quot;:15.20407163434621,&quot;color&quot;:&quot;rgb(0,0,0)&quot;,&quot;fontWeight&quot;:&quot;normal&quot;,&quot;fontStyle&quot;:&quot;normal&quot;,&quot;decoration&quot;:&quot;none&quot;,&quot;script&quot;:&quot;none&quot;},&quot;range&quot;:[0,0]}],&quot;text&quot;:&quot;4&quot;}],&quot;verticalAlign&quot;:&quot;TOP&quot;,&quot;_lastCaretLocation&quot;:{&quot;lineIndex&quot;:0,&quot;runIndex&quot;:-1,&quot;charIndex&quot;:-1,&quot;endOfLine&quot;:true}},&quot;size&quot;:{&quot;x&quot;:23.106386246556102,&quot;y&quot;:18.3257546093376},&quot;targetSize&quot;:{&quot;x&quot;:23.106386246556102,&quot;y&quot;:2},&quot;format&quot;:&quot;BETTER_TEXT&quot;},&quot;parent&quot;:{&quot;type&quot;:&quot;CHILD&quot;,&quot;parentId&quot;:&quot;73db2239-a344-44d4-aa2b-e54dc2a575f8&quot;,&quot;order&quot;:&quot;5&quot;}},&quot;05f56591-14e8-4350-99a7-9e62e7508dc9&quot;:{&quot;id&quot;:&quot;05f56591-14e8-4350-99a7-9e62e7508dc9&quot;,&quot;type&quot;:&quot;FIGURE_OBJECT&quot;,&quot;relativeTransform&quot;:{&quot;translate&quot;:{&quot;x&quot;:-511.2927747858607,&quot;y&quot;:346.9702724279286},&quot;rotate&quot;:0,&quot;skewX&quot;:0,&quot;scale&quot;:{&quot;x&quot;:1,&quot;y&quot;:1}},&quot;text&quot;:{&quot;textData&quot;:{&quot;lineSpacing&quot;:&quot;normal&quot;,&quot;alignment&quot;:&quot;left&quot;,&quot;lines&quot;:[{&quot;runs&quot;:[{&quot;style&quot;:{&quot;fontFamily&quot;:&quot;Roboto&quot;,&quot;fontSize&quot;:27.72378227772622,&quot;color&quot;:&quot;black&quot;,&quot;fontWeight&quot;:&quot;normal&quot;,&quot;fontStyle&quot;:&quot;normal&quot;,&quot;decoration&quot;:&quot;none&quot;,&quot;script&quot;:&quot;none&quot;},&quot;range&quot;:[0,11]}],&quot;text&quot;:&quot;Inflammation&quot;}],&quot;verticalAlign&quot;:&quot;TOP&quot;,&quot;useStrokeForWeight&quot;:false,&quot;_lastCaretLocation&quot;:{&quot;lineIndex&quot;:0,&quot;runIndex&quot;:-1,&quot;charIndex&quot;:-1,&quot;endOfLine&quot;:true}},&quot;format&quot;:&quot;BETTER_TEXT&quot;,&quot;size&quot;:{&quot;x&quot;:164.17213493936865,&quot;y&quot;:32.67445768446305},&quot;targetSize&quot;:{&quot;x&quot;:164.17213493936865,&quot;y&quot;:32.67445768446305},&quot;verticalAlign&quot;:&quot;TOP&quot;},&quot;parent&quot;:{&quot;type&quot;:&quot;CHILD&quot;,&quot;parentId&quot;:&quot;68fc9452-26ca-4934-b2f4-4fe8bda8e0c1&quot;,&quot;order&quot;:&quot;9999999999999999999999999999999999999999999999999998&quot;},&quot;opacity&quot;:1},&quot;78d73caf-ab8b-4f1c-b674-66b9eb8e3fed&quot;:{&quot;relativeTransform&quot;:{&quot;translate&quot;:{&quot;x&quot;:-944.6825936171383,&quot;y&quot;:582.2998854560608},&quot;rotate&quot;:0},&quot;type&quot;:&quot;FIGURE_OBJECT&quot;,&quot;id&quot;:&quot;78d73caf-ab8b-4f1c-b674-66b9eb8e3fed&quot;,&quot;name&quot;:&quot;Number label (03)&quot;,&quot;displayName&quot;:&quot;Number label (03)&quot;,&quot;layout&quot;:{&quot;sizeRatio&quot;:{&quot;x&quot;:0.88,&quot;y&quot;:0.88},&quot;keepAspectRatio&quot;:true},&quot;opacity&quot;:1,&quot;path&quot;:{&quot;type&quot;:&quot;ELLIPSE&quot;,&quot;size&quot;:{&quot;x&quot;:26.25725709835921,&quot;y&quot;:26.25725709835921}},&quot;pathStyles&quot;:[{&quot;type&quot;:&quot;FILL&quot;,&quot;fillStyle&quot;:&quot;rgba(235, 245, 216, 1)&quot;},{&quot;type&quot;:&quot;STROKE&quot;,&quot;strokeStyle&quot;:&quot;rgba(90, 123, 41, 1)&quot;,&quot;lineWidth&quot;:0.9502544771466381,&quot;lineJoin&quot;:&quot;round&quot;}],&quot;isLocked&quot;:false,&quot;parent&quot;:{&quot;type&quot;:&quot;CHILD&quot;,&quot;parentId&quot;:&quot;68fc9452-26ca-4934-b2f4-4fe8bda8e0c1&quot;,&quot;order&quot;:&quot;99999999999999999999999999999999999999999999999999995&quot;},&quot;source&quot;:{&quot;id&quot;:&quot;5edaa7b9ef788900aacae161&quot;,&quot;type&quot;:&quot;ASSETS&quot;},&quot;isPremium&quot;:false},&quot;14eee91c-97c6-4ab0-807f-afc7ed4ed1af&quot;:{&quot;type&quot;:&quot;FIGURE_OBJECT&quot;,&quot;id&quot;:&quot;14eee91c-97c6-4ab0-807f-afc7ed4ed1af&quot;,&quot;relativeTransform&quot;:{&quot;translate&quot;:{&quot;x&quot;:0,&quot;y&quot;:0},&quot;rotate&quot;:0},&quot;text&quot;:{&quot;textData&quot;:{&quot;lineSpacing&quot;:&quot;normal&quot;,&quot;alignment&quot;:&quot;center&quot;,&quot;lines&quot;:[{&quot;runs&quot;:[{&quot;style&quot;:{&quot;fontFamily&quot;:&quot;Roboto&quot;,&quot;fontSize&quot;:15.20407163434621,&quot;color&quot;:&quot;rgb(0,0,0)&quot;,&quot;fontWeight&quot;:&quot;normal&quot;,&quot;fontStyle&quot;:&quot;normal&quot;,&quot;decoration&quot;:&quot;none&quot;,&quot;script&quot;:&quot;none&quot;},&quot;range&quot;:[0,0]}],&quot;text&quot;:&quot;?&quot;}],&quot;verticalAlign&quot;:&quot;TOP&quot;,&quot;_lastCaretLocation&quot;:{&quot;lineIndex&quot;:0,&quot;runIndex&quot;:-1,&quot;charIndex&quot;:-1,&quot;endOfLine&quot;:true}},&quot;size&quot;:{&quot;x&quot;:23.106386246556102,&quot;y&quot;:16.89277323765559},&quot;targetSize&quot;:{&quot;x&quot;:23.106386246556102,&quot;y&quot;:2},&quot;format&quot;:&quot;BETTER_TEXT&quot;},&quot;parent&quot;:{&quot;type&quot;:&quot;CHILD&quot;,&quot;parentId&quot;:&quot;78d73caf-ab8b-4f1c-b674-66b9eb8e3fed&quot;,&quot;order&quot;:&quot;5&quot;}},&quot;53e15725-cfe5-4030-9a54-898cd4552d14&quot;:{&quot;type&quot;:&quot;FIGURE_OBJECT&quot;,&quot;id&quot;:&quot;53e15725-cfe5-4030-9a54-898cd4552d14&quot;,&quot;relativeTransform&quot;:{&quot;translate&quot;:{&quot;x&quot;:-1079.8740491016629,&quot;y&quot;:6.486712676766123},&quot;rotate&quot;:-2.7103458964896623},&quot;opacity&quot;:1,&quot;path&quot;:{&quot;type&quot;:&quot;POLY_LINE&quot;,&quot;points&quot;:[{&quot;x&quot;:32.387258962025875,&quot;y&quot;:15.301718218356887},{&quot;x&quot;:-32.387258962025875,&quot;y&quot;:-15.301718218356887}],&quot;closed&quot;:false},&quot;pathStyles&quot;:[{&quot;type&quot;:&quot;FILL&quot;,&quot;fillStyle&quot;:&quot;rgba(0,0,0,0)&quot;},{&quot;type&quot;:&quot;STROKE&quot;,&quot;strokeStyle&quot;:&quot;#232323&quot;,&quot;lineWidth&quot;:3.0714133159373795,&quot;lineJoin&quot;:&quot;round&quot;}],&quot;pathMarkers&quot;:{&quot;markerEnd&quot;:{&quot;type&quot;:&quot;PATH&quot;,&quot;units&quot;:{&quot;type&quot;:&quot;STROKE_WIDTH&quot;,&quot;scale&quot;:1},&quot;orient&quot;:{&quot;type&quot;:&quot;CLIPPED_CHORD&quot;},&quot;clipDistance&quot;:4,&quot;name&quot;:&quot;arrow&quot;,&quot;relativeTransform&quot;:{&quot;translate&quot;:{&quot;x&quot;:0,&quot;y&quot;:0},&quot;rotate&quot;:0,&quot;skewX&quot;:0,&quot;scale&quot;:{&quot;x&quot;:1,&quot;y&quot;:1}},&quot;path&quot;:{&quot;type&quot;:&quot;SPLINE&quot;,&quot;spline&quot;:{&quot;points&quot;:[{&quot;x&quot;:0,&quot;y&quot;:0,&quot;isEndPoint&quot;:true},{&quot;x&quot;:-5,&quot;y&quot;:-2.5,&quot;isEndPoint&quot;:true},{&quot;x&quot;:-5,&quot;y&quot;:2.5,&quot;isEndPoint&quot;:true}],&quot;closed&quot;:true}},&quot;pathStyles&quot;:[{&quot;type&quot;:&quot;FILL&quot;,&quot;fillStyle&quot;:&quot;context-stroke-flat&quot;}]}},&quot;isLocked&quot;:false,&quot;pathPattern&quot;:{&quot;type&quot;:&quot;ROW&quot;,&quot;patternObject&quot;:{&quot;name&quot;:&quot;triangle&quot;,&quot;path&quot;:{&quot;type&quot;:&quot;SPLINE&quot;,&quot;spline&quot;:{&quot;points&quot;:[{&quot;x&quot;:0,&quot;y&quot;:0,&quot;isEndPoint&quot;:true},{&quot;x&quot;:1,&quot;y&quot;:0.5,&quot;isEndPoint&quot;:true},{&quot;x&quot;:1,&quot;y&quot;:-0.5,&quot;isEndPoint&quot;:true}],&quot;closed&quot;:true}},&quot;pathStyles&quot;:[{&quot;type&quot;:&quot;FILL&quot;,&quot;fillStyle&quot;:&quot;context-stroke&quot;}]},&quot;bending&quot;:true,&quot;patternTransform&quot;:{},&quot;xUnits&quot;:&quot;PATH_LENGTH&quot;,&quot;yUnits&quot;:&quot;STROKE_WIDTH&quot;,&quot;isPremium&quot;:false},&quot;parent&quot;:{&quot;type&quot;:&quot;CHILD&quot;,&quot;parentId&quot;:&quot;68fc9452-26ca-4934-b2f4-4fe8bda8e0c1&quot;,&quot;order&quot;:&quot;99999999999999999999999999999999999999999999999999999995&quot;},&quot;connectorInfo&quot;:{&quot;connectedObjects&quot;:[],&quot;type&quot;:&quot;LINE&quot;,&quot;offset&quot;:{&quot;x&quot;:0,&quot;y&quot;:0},&quot;bending&quot;:0.1,&quot;firstElementIsHead&quot;:true,&quot;customized&quot;:false}},&quot;cf4b8c1f-d438-4149-b37b-3d76e93e2127&quot;:{&quot;type&quot;:&quot;FIGURE_OBJECT&quot;,&quot;id&quot;:&quot;cf4b8c1f-d438-4149-b37b-3d76e93e2127&quot;,&quot;relativeTransform&quot;:{&quot;translate&quot;:{&quot;x&quot;:-870.1627228070666,&quot;y&quot;:6.486778348609345},&quot;rotate&quot;:-1.3851808522570765},&quot;opacity&quot;:1,&quot;path&quot;:{&quot;type&quot;:&quot;POLY_LINE&quot;,&quot;points&quot;:[{&quot;x&quot;:32.387258962025875,&quot;y&quot;:15.301718218356884},{&quot;x&quot;:-32.387258962025875,&quot;y&quot;:-15.301718218356884}],&quot;closed&quot;:false},&quot;pathStyles&quot;:[{&quot;type&quot;:&quot;FILL&quot;,&quot;fillStyle&quot;:&quot;rgba(0,0,0,0)&quot;},{&quot;type&quot;:&quot;STROKE&quot;,&quot;strokeStyle&quot;:&quot;#232323&quot;,&quot;lineWidth&quot;:3.0714133159373795,&quot;lineJoin&quot;:&quot;round&quot;}],&quot;pathMarkers&quot;:{&quot;markerEnd&quot;:{&quot;type&quot;:&quot;PATH&quot;,&quot;units&quot;:{&quot;type&quot;:&quot;STROKE_WIDTH&quot;,&quot;scale&quot;:1},&quot;orient&quot;:{&quot;type&quot;:&quot;CLIPPED_CHORD&quot;},&quot;clipDistance&quot;:4,&quot;name&quot;:&quot;arrow&quot;,&quot;relativeTransform&quot;:{&quot;translate&quot;:{&quot;x&quot;:0,&quot;y&quot;:0},&quot;rotate&quot;:0,&quot;skewX&quot;:0,&quot;scale&quot;:{&quot;x&quot;:1,&quot;y&quot;:1}},&quot;path&quot;:{&quot;type&quot;:&quot;SPLINE&quot;,&quot;spline&quot;:{&quot;points&quot;:[{&quot;x&quot;:0,&quot;y&quot;:0,&quot;isEndPoint&quot;:true},{&quot;x&quot;:-5,&quot;y&quot;:-2.5,&quot;isEndPoint&quot;:true},{&quot;x&quot;:-5,&quot;y&quot;:2.5,&quot;isEndPoint&quot;:true}],&quot;closed&quot;:true}},&quot;pathStyles&quot;:[{&quot;type&quot;:&quot;FILL&quot;,&quot;fillStyle&quot;:&quot;context-stroke-flat&quot;}]}},&quot;isLocked&quot;:false,&quot;pathPattern&quot;:{&quot;type&quot;:&quot;ROW&quot;,&quot;patternObject&quot;:{&quot;name&quot;:&quot;triangle&quot;,&quot;path&quot;:{&quot;type&quot;:&quot;SPLINE&quot;,&quot;spline&quot;:{&quot;points&quot;:[{&quot;x&quot;:0,&quot;y&quot;:0,&quot;isEndPoint&quot;:true},{&quot;x&quot;:1,&quot;y&quot;:0.5,&quot;isEndPoint&quot;:true},{&quot;x&quot;:1,&quot;y&quot;:-0.5,&quot;isEndPoint&quot;:true}],&quot;closed&quot;:true}},&quot;pathStyles&quot;:[{&quot;type&quot;:&quot;FILL&quot;,&quot;fillStyle&quot;:&quot;context-stroke&quot;}]},&quot;bending&quot;:true,&quot;patternTransform&quot;:{},&quot;xUnits&quot;:&quot;PATH_LENGTH&quot;,&quot;yUnits&quot;:&quot;STROKE_WIDTH&quot;,&quot;isPremium&quot;:false},&quot;parent&quot;:{&quot;type&quot;:&quot;CHILD&quot;,&quot;parentId&quot;:&quot;68fc9452-26ca-4934-b2f4-4fe8bda8e0c1&quot;,&quot;order&quot;:&quot;99999999999999999999999999999999999999999999999999999998&quot;},&quot;connectorInfo&quot;:{&quot;connectedObjects&quot;:[],&quot;type&quot;:&quot;LINE&quot;,&quot;offset&quot;:{&quot;x&quot;:0,&quot;y&quot;:0},&quot;bending&quot;:0.1,&quot;firstElementIsHead&quot;:true,&quot;customized&quot;:false}},&quot;969ebca3-7834-4c07-b091-727da06dd8ed&quot;:{&quot;type&quot;:&quot;FIGURE_OBJECT&quot;,&quot;id&quot;:&quot;969ebca3-7834-4c07-b091-727da06dd8ed&quot;,&quot;relativeTransform&quot;:{&quot;translate&quot;:{&quot;x&quot;:-893.8480007000016,&quot;y&quot;:716.8729529365863},&quot;rotate&quot;:-1.0740689832972228},&quot;opacity&quot;:1,&quot;path&quot;:{&quot;type&quot;:&quot;POLY_LINE&quot;,&quot;points&quot;:[{&quot;x&quot;:32.387258962025854,&quot;y&quot;:15.301718218356891},{&quot;x&quot;:-32.387258962025854,&quot;y&quot;:-15.301718218356891}],&quot;closed&quot;:false},&quot;pathStyles&quot;:[{&quot;type&quot;:&quot;FILL&quot;,&quot;fillStyle&quot;:&quot;rgba(0,0,0,0)&quot;},{&quot;type&quot;:&quot;STROKE&quot;,&quot;strokeStyle&quot;:&quot;#232323&quot;,&quot;lineWidth&quot;:3.0714133159373773,&quot;lineJoin&quot;:&quot;round&quot;}],&quot;pathMarkers&quot;:{&quot;markerEnd&quot;:{&quot;type&quot;:&quot;PATH&quot;,&quot;units&quot;:{&quot;type&quot;:&quot;STROKE_WIDTH&quot;,&quot;scale&quot;:1},&quot;orient&quot;:{&quot;type&quot;:&quot;CLIPPED_CHORD&quot;},&quot;clipDistance&quot;:4,&quot;name&quot;:&quot;arrow&quot;,&quot;relativeTransform&quot;:{&quot;translate&quot;:{&quot;x&quot;:0,&quot;y&quot;:0},&quot;rotate&quot;:0,&quot;skewX&quot;:0,&quot;scale&quot;:{&quot;x&quot;:1,&quot;y&quot;:1}},&quot;path&quot;:{&quot;type&quot;:&quot;SPLINE&quot;,&quot;spline&quot;:{&quot;points&quot;:[{&quot;x&quot;:0,&quot;y&quot;:0,&quot;isEndPoint&quot;:true},{&quot;x&quot;:-5,&quot;y&quot;:-2.5,&quot;isEndPoint&quot;:true},{&quot;x&quot;:-5,&quot;y&quot;:2.5,&quot;isEndPoint&quot;:true}],&quot;closed&quot;:true}},&quot;pathStyles&quot;:[{&quot;type&quot;:&quot;FILL&quot;,&quot;fillStyle&quot;:&quot;context-stroke-flat&quot;}]}},&quot;isLocked&quot;:false,&quot;pathPattern&quot;:{&quot;type&quot;:&quot;ROW&quot;,&quot;patternObject&quot;:{&quot;name&quot;:&quot;triangle&quot;,&quot;path&quot;:{&quot;type&quot;:&quot;SPLINE&quot;,&quot;spline&quot;:{&quot;points&quot;:[{&quot;x&quot;:0,&quot;y&quot;:0,&quot;isEndPoint&quot;:true},{&quot;x&quot;:1,&quot;y&quot;:0.5,&quot;isEndPoint&quot;:true},{&quot;x&quot;:1,&quot;y&quot;:-0.5,&quot;isEndPoint&quot;:true}],&quot;closed&quot;:true}},&quot;pathStyles&quot;:[{&quot;type&quot;:&quot;FILL&quot;,&quot;fillStyle&quot;:&quot;context-stroke&quot;}]},&quot;bending&quot;:true,&quot;patternTransform&quot;:{},&quot;xUnits&quot;:&quot;PATH_LENGTH&quot;,&quot;yUnits&quot;:&quot;STROKE_WIDTH&quot;,&quot;isPremium&quot;:false},&quot;parent&quot;:{&quot;type&quot;:&quot;CHILD&quot;,&quot;parentId&quot;:&quot;68fc9452-26ca-4934-b2f4-4fe8bda8e0c1&quot;,&quot;order&quot;:&quot;999999999999999999999999999999999999999999999999999999995&quot;},&quot;connectorInfo&quot;:{&quot;connectedObjects&quot;:[],&quot;type&quot;:&quot;LINE&quot;,&quot;offset&quot;:{&quot;x&quot;:0,&quot;y&quot;:0},&quot;bending&quot;:0.1,&quot;firstElementIsHead&quot;:true,&quot;customized&quot;:false}},&quot;336b772d-3e53-4bf7-b198-2881fcbf1032&quot;:{&quot;id&quot;:&quot;336b772d-3e53-4bf7-b198-2881fcbf1032&quot;,&quot;type&quot;:&quot;FIGURE_OBJECT&quot;,&quot;relativeTransform&quot;:{&quot;translate&quot;:{&quot;x&quot;:-1024.7612410644363,&quot;y&quot;:768.0610531649637},&quot;rotate&quot;:0},&quot;text&quot;:{&quot;textData&quot;:{&quot;lineSpacing&quot;:&quot;normal&quot;,&quot;alignment&quot;:&quot;center&quot;,&quot;verticalAlign&quot;:&quot;TOP&quot;,&quot;lines&quot;:[{&quot;runs&quot;:[{&quot;style&quot;:{&quot;fontFamily&quot;:&quot;Roboto&quot;,&quot;fontSize&quot;:31.68432260311568,&quot;color&quot;:&quot;rgba(192,56,48,1)&quot;,&quot;fontWeight&quot;:&quot;bold&quot;,&quot;fontStyle&quot;:&quot;normal&quot;,&quot;decoration&quot;:&quot;none&quot;,&quot;script&quot;:&quot;none&quot;},&quot;range&quot;:[0,21]}],&quot;text&quot;:&quot;Endothelium activation&quot;}],&quot;_lastCaretLocation&quot;:{&quot;lineIndex&quot;:0,&quot;runIndex&quot;:-1,&quot;charIndex&quot;:-1,&quot;endOfLine&quot;:true}},&quot;format&quot;:&quot;BETTER_TEXT&quot;,&quot;size&quot;:{&quot;x&quot;:178.8305563316994,&quot;y&quot;:72.93335009204691},&quot;targetSize&quot;:{&quot;x&quot;:178.8305563316994,&quot;y&quot;:72.93335009204691}},&quot;parent&quot;:{&quot;type&quot;:&quot;CHILD&quot;,&quot;parentId&quot;:&quot;68fc9452-26ca-4934-b2f4-4fe8bda8e0c1&quot;,&quot;order&quot;:&quot;999999999999999999999999999999999999999999999999999999997&quot;}},&quot;e7795fa6-6542-4ff4-8a4c-62e1ac7ffab7&quot;:{&quot;id&quot;:&quot;e7795fa6-6542-4ff4-8a4c-62e1ac7ffab7&quot;,&quot;name&quot;:&quot;Pacman&quot;,&quot;displayName&quot;:&quot;&quot;,&quot;type&quot;:&quot;FIGURE_OBJECT&quot;,&quot;relativeTransform&quot;:{&quot;translate&quot;:{&quot;x&quot;:-455.93931869160934,&quot;y&quot;:536.3830544605596},&quot;rotate&quot;:5.678029270497852,&quot;skewX&quot;:5.514877795391797e-17,&quot;scale&quot;:{&quot;x&quot;:-0.1773565292173583,&quot;y&quot;:0.17371135782867855}},&quot;image&quot;:{&quot;url&quot;:&quot;https://icons.biorender.com/biorender/5ee3de774e18d300285a553a/pacman.png&quot;,&quot;fallbackUrl&quot;:&quot;https://res.cloudinary.com/dlcjuc3ej/image/upload/v1591991919/jp5vezdrehv53rb8gcs3.svg#/keystone/api/icons/5ee3de774e18d300285a553a/pacman.svg&quot;,&quot;isPremium&quot;:false,&quot;size&quot;:{&quot;x&quot;:100,&quot;y&quot;:100}},&quot;source&quot;:{&quot;id&quot;:&quot;5be5f1ed7664d21200a3f9dc&quot;,&quot;type&quot;:&quot;ASSETS&quot;},&quot;isPremium&quot;:false,&quot;parent&quot;:{&quot;type&quot;:&quot;CHILD&quot;,&quot;parentId&quot;:&quot;68fc9452-26ca-4934-b2f4-4fe8bda8e0c1&quot;,&quot;order&quot;:&quot;99999999999999999999999999999999999999999999999999999999997&quot;}},&quot;15bf0a7a-18b4-4eae-9ebe-845dcb099ef0&quot;:{&quot;type&quot;:&quot;FIGURE_OBJECT&quot;,&quot;id&quot;:&quot;15bf0a7a-18b4-4eae-9ebe-845dcb099ef0&quot;,&quot;parent&quot;:{&quot;type&quot;:&quot;CHILD&quot;,&quot;parentId&quot;:&quot;68fc9452-26ca-4934-b2f4-4fe8bda8e0c1&quot;,&quot;order&quot;:&quot;99999999999999999999999999999999999999999999999999999999998&quot;},&quot;relativeTransform&quot;:{&quot;translate&quot;:{&quot;x&quot;:-899.7816168579615,&quot;y&quot;:541.3420678110402},&quot;rotate&quot;:1.5707963267948966},&quot;opacity&quot;:1},&quot;3dad9722-d5d7-4ab9-b297-5e62247cc8ca&quot;:{&quot;type&quot;:&quot;FIGURE_OBJECT&quot;,&quot;id&quot;:&quot;3dad9722-d5d7-4ab9-b297-5e62247cc8ca&quot;,&quot;parent&quot;:{&quot;type&quot;:&quot;CHILD&quot;,&quot;parentId&quot;:&quot;15bf0a7a-18b4-4eae-9ebe-845dcb099ef0&quot;,&quot;order&quot;:&quot;5&quot;},&quot;relativeTransform&quot;:{&quot;translate&quot;:{&quot;x&quot;:-995.1590193087854,&quot;y&quot;:-296.7170000748076},&quot;rotate&quot;:3.141592653589793}},&quot;9346c695-6405-418f-a778-e4db39c15083&quot;:{&quot;type&quot;:&quot;FIGURE_OBJECT&quot;,&quot;id&quot;:&quot;9346c695-6405-418f-a778-e4db39c15083&quot;,&quot;relativeTransform&quot;:{&quot;translate&quot;:{&quot;x&quot;:-421.38874774264025,&quot;y&quot;:-40.30573236242025},&quot;rotate&quot;:0,&quot;skewX&quot;:9.642963969869341e-19},&quot;opacity&quot;:1,&quot;path&quot;:{&quot;type&quot;:&quot;ELLIPSE&quot;,&quot;size&quot;:{&quot;x&quot;:16.108827014254828,&quot;y&quot;:16.022948198161163}},&quot;pathStyles&quot;:[{&quot;type&quot;:&quot;FILL&quot;,&quot;fillStyle&quot;:&quot;rgba(54, 90, 77, 1)&quot;},{&quot;type&quot;:&quot;STROKE&quot;,&quot;strokeStyle&quot;:&quot;rgba(16, 38, 13, 1)&quot;,&quot;lineWidth&quot;:1.5166588595452268,&quot;lineJoin&quot;:&quot;round&quot;}],&quot;isLocked&quot;:false,&quot;parent&quot;:{&quot;type&quot;:&quot;CHILD&quot;,&quot;parentId&quot;:&quot;3dad9722-d5d7-4ab9-b297-5e62247cc8ca&quot;,&quot;order&quot;:&quot;2&quot;}},&quot;5c591ec4-c38a-4962-86e7-659f4f0b5c0c&quot;:{&quot;type&quot;:&quot;FIGURE_OBJECT&quot;,&quot;id&quot;:&quot;5c591ec4-c38a-4962-86e7-659f4f0b5c0c&quot;,&quot;relativeTransform&quot;:{&quot;translate&quot;:{&quot;x&quot;:-419.36945990708665,&quot;y&quot;:-16.770182698154372},&quot;rotate&quot;:0},&quot;opacity&quot;:1,&quot;path&quot;:{&quot;type&quot;:&quot;POLY_LINE&quot;,&quot;points&quot;:[{&quot;x&quot;:-1.2497753849871795,&quot;y&quot;:-15.549474434499496},{&quot;x&quot;:-1.2497753849871795,&quot;y&quot;:-12.936815265350818},{&quot;x&quot;:1.898585514333183,&quot;y&quot;:-11.443867168694432},{&quot;x&quot;:-1.8561110139212544,&quot;y&quot;:-9.577682047873937},{&quot;x&quot;:1.898585514333183,&quot;y&quot;:-7.7114969270534575},{&quot;x&quot;:-1.8561110139212544,&quot;y&quot;:-5.845311806232896},{&quot;x&quot;:0.06723228267706086,&quot;y&quot;:-1.5530860283457804},{&quot;x&quot;:0.06723228267706087,&quot;y&quot;:15.549474434499496}],&quot;closed&quot;:false},&quot;pathStyles&quot;:[{&quot;type&quot;:&quot;FILL&quot;,&quot;fillStyle&quot;:&quot;transparent&quot;},{&quot;type&quot;:&quot;STROKE&quot;,&quot;strokeStyle&quot;:&quot;rgba(16, 38, 13, 1)&quot;,&quot;lineWidth&quot;:1.8773482641272194,&quot;lineJoin&quot;:&quot;round&quot;}],&quot;pathSmoothing&quot;:{&quot;type&quot;:&quot;CATMULL_SMOOTHING&quot;,&quot;smoothing&quot;:0.2},&quot;pathMarkers&quot;:{&quot;markerStart&quot;:{&quot;type&quot;:&quot;PATH&quot;,&quot;units&quot;:{&quot;type&quot;:&quot;STROKE_WIDTH&quot;,&quot;scale&quot;:0.3},&quot;orient&quot;:{&quot;type&quot;:&quot;AUTO_START_REVERSE&quot;},&quot;name&quot;:&quot;dot&quot;,&quot;relativeTransform&quot;:{&quot;translate&quot;:{&quot;x&quot;:0,&quot;y&quot;:0},&quot;rotate&quot;:0,&quot;skewX&quot;:0,&quot;scale&quot;:{&quot;x&quot;:1,&quot;y&quot;:1}},&quot;path&quot;:{&quot;type&quot;:&quot;SPLINE&quot;,&quot;spline&quot;:{&quot;points&quot;:[{&quot;x&quot;:-1.7,&quot;y&quot;:0,&quot;isEndPoint&quot;:true},{&quot;x&quot;:-1.6999999999999997,&quot;y&quot;:0.9388840747123488,&quot;isEndPoint&quot;:false},{&quot;x&quot;:-0.9388840747123485,&quot;y&quot;:1.7,&quot;isEndPoint&quot;:false},{&quot;x&quot;:1.0409497792752501e-16,&quot;y&quot;:1.7,&quot;isEndPoint&quot;:true},{&quot;x&quot;:0.9388840747123488,&quot;y&quot;:1.7,&quot;isEndPoint&quot;:false},{&quot;x&quot;:1.7,&quot;y&quot;:0.9388840747123487,&quot;isEndPoint&quot;:false},{&quot;x&quot;:1.7,&quot;y&quot;:0,&quot;isEndPoint&quot;:true},{&quot;x&quot;:1.7,&quot;y&quot;:-0.9388840747123487,&quot;isEndPoint&quot;:false},{&quot;x&quot;:0.9388840747123488,&quot;y&quot;:-1.7,&quot;isEndPoint&quot;:false},{&quot;x&quot;:1.0409497792752501e-16,&quot;y&quot;:-1.7,&quot;isEndPoint&quot;:true},{&quot;x&quot;:-0.9388840747123485,&quot;y&quot;:-1.7,&quot;isEndPoint&quot;:false},{&quot;x&quot;:-1.6999999999999997,&quot;y&quot;:-0.9388840747123488,&quot;isEndPoint&quot;:false},{&quot;x&quot;:-1.7,&quot;y&quot;:-2.0818995585505003e-16,&quot;isEndPoint&quot;:true}],&quot;closed&quot;:false}},&quot;pathStyles&quot;:[{&quot;type&quot;:&quot;FILL&quot;,&quot;fillStyle&quot;:&quot;context-stroke-flat&quot;}]}},&quot;isLocked&quot;:false,&quot;parent&quot;:{&quot;type&quot;:&quot;CHILD&quot;,&quot;parentId&quot;:&quot;3dad9722-d5d7-4ab9-b297-5e62247cc8ca&quot;,&quot;order&quot;:&quot;5&quot;}},&quot;c220532f-1a99-444b-8ed5-e4ee85d255aa&quot;:{&quot;type&quot;:&quot;FIGURE_OBJECT&quot;,&quot;id&quot;:&quot;c220532f-1a99-444b-8ed5-e4ee85d255aa&quot;,&quot;parent&quot;:{&quot;type&quot;:&quot;CHILD&quot;,&quot;parentId&quot;:&quot;15bf0a7a-18b4-4eae-9ebe-845dcb099ef0&quot;,&quot;order&quot;:&quot;2&quot;},&quot;relativeTransform&quot;:{&quot;translate&quot;:{&quot;x&quot;:-632.1522023101692,&quot;y&quot;:-192.78147311482687},&quot;rotate&quot;:3.141592653589793},&quot;opacity&quot;:1},&quot;5f428e34-4208-46f6-9b75-900e0b2dc3d5&quot;:{&quot;id&quot;:&quot;5f428e34-4208-46f6-9b75-900e0b2dc3d5&quot;,&quot;name&quot;:&quot;EGFR (monomer)&quot;,&quot;displayName&quot;:&quot;&quot;,&quot;type&quot;:&quot;FIGURE_OBJECT&quot;,&quot;relativeTransform&quot;:{&quot;translate&quot;:{&quot;x&quot;:-58.381351404382755,&quot;y&quot;:6.626311249897292},&quot;rotate&quot;:-3.141592653589793,&quot;skewX&quot;:0,&quot;scale&quot;:{&quot;x&quot;:1.1994525443180155,&quot;y&quot;:0.8489003970959748}},&quot;image&quot;:{&quot;url&quot;:&quot;https://icons.biorender.com/biorender/5da738b0fb54ce0004d5d5c2/egf-receptor-monomer-inactive.png&quot;,&quot;fallbackUrl&quot;:&quot;https://res.cloudinary.com/dlcjuc3ej/image/upload/v1571240108/lav2u7slqxvs1turzdie.svg#/keystone/api/icons/5da738b0fb54ce0004d5d5c2/egf-receptor-monomer-inactive.svg&quot;,&quot;isPremium&quot;:false,&quot;size&quot;:{&quot;x&quot;:25,&quot;y&quot;:113.63636363636363}},&quot;source&quot;:{&quot;id&quot;:&quot;5da737cbfb54ce0004d5d584&quot;,&quot;type&quot;:&quot;ASSETS&quot;},&quot;isPremium&quot;:false,&quot;parent&quot;:{&quot;type&quot;:&quot;CHILD&quot;,&quot;parentId&quot;:&quot;c220532f-1a99-444b-8ed5-e4ee85d255aa&quot;,&quot;order&quot;:&quot;5&quot;},&quot;styles&quot;:{&quot;editable&quot;:[{&quot;styleName&quot;:&quot;MONOCHROME_COLOR&quot;,&quot;index&quot;:0,&quot;color&quot;:&quot;#3E7274&quot;}]}},&quot;4b2ffc68-bbd6-4b71-8614-f856c77ef961&quot;:{&quot;type&quot;:&quot;FIGURE_OBJECT&quot;,&quot;id&quot;:&quot;4b2ffc68-bbd6-4b71-8614-f856c77ef961&quot;,&quot;parent&quot;:{&quot;type&quot;:&quot;CROP&quot;,&quot;parentId&quot;:&quot;c220532f-1a99-444b-8ed5-e4ee85d255aa&quot;,&quot;order&quot;:&quot;5&quot;},&quot;relativeTransform&quot;:{&quot;translate&quot;:{&quot;x&quot;:-58.381351404382755,&quot;y&quot;:13.038570584686573},&quot;rotate&quot;:0,&quot;skewX&quot;:3.1849487998695774e-18,&quot;scale&quot;:{&quot;x&quot;:14.9931568039752,&quot;y&quot;:41.82071777293656}},&quot;path&quot;:{&quot;type&quot;:&quot;RECT&quot;,&quot;size&quot;:{&quot;x&quot;:2,&quot;y&quot;:2}},&quot;pathStyles&quot;:[{&quot;type&quot;:&quot;FILL&quot;,&quot;fillStyle&quot;:&quot;#fff&quot;}],&quot;isFrozen&quot;:true},&quot;055a3f6a-bdea-4b65-a241-02eab1457187&quot;:{&quot;type&quot;:&quot;FIGURE_OBJECT&quot;,&quot;id&quot;:&quot;055a3f6a-bdea-4b65-a241-02eab1457187&quot;,&quot;parent&quot;:{&quot;type&quot;:&quot;CHILD&quot;,&quot;parentId&quot;:&quot;68fc9452-26ca-4934-b2f4-4fe8bda8e0c1&quot;,&quot;order&quot;:&quot;99999999999999999999999999999999999999999999999999999999999&quot;},&quot;relativeTransform&quot;:{&quot;translate&quot;:{&quot;x&quot;:-899.780336799801,&quot;y&quot;:584.5342750019535},&quot;rotate&quot;:1.5707963267948966},&quot;opacity&quot;:1},&quot;641eff5b-b761-4b08-8629-0223a0019aeb&quot;:{&quot;type&quot;:&quot;FIGURE_OBJECT&quot;,&quot;id&quot;:&quot;641eff5b-b761-4b08-8629-0223a0019aeb&quot;,&quot;parent&quot;:{&quot;type&quot;:&quot;CHILD&quot;,&quot;parentId&quot;:&quot;055a3f6a-bdea-4b65-a241-02eab1457187&quot;,&quot;order&quot;:&quot;5&quot;},&quot;relativeTransform&quot;:{&quot;translate&quot;:{&quot;x&quot;:-995.1590193087854,&quot;y&quot;:-296.7170000748076},&quot;rotate&quot;:3.141592653589793}},&quot;c57cc95f-a5fd-4795-a579-ae397ed886e3&quot;:{&quot;type&quot;:&quot;FIGURE_OBJECT&quot;,&quot;id&quot;:&quot;c57cc95f-a5fd-4795-a579-ae397ed886e3&quot;,&quot;relativeTransform&quot;:{&quot;translate&quot;:{&quot;x&quot;:-421.38874774264025,&quot;y&quot;:-40.30573236242025},&quot;rotate&quot;:0,&quot;skewX&quot;:9.642963969869341e-19},&quot;opacity&quot;:1,&quot;path&quot;:{&quot;type&quot;:&quot;ELLIPSE&quot;,&quot;size&quot;:{&quot;x&quot;:16.108827014254828,&quot;y&quot;:16.022948198161163}},&quot;pathStyles&quot;:[{&quot;type&quot;:&quot;FILL&quot;,&quot;fillStyle&quot;:&quot;rgba(54, 90, 77, 1)&quot;},{&quot;type&quot;:&quot;STROKE&quot;,&quot;strokeStyle&quot;:&quot;rgba(16, 38, 13, 1)&quot;,&quot;lineWidth&quot;:1.5166588595452268,&quot;lineJoin&quot;:&quot;round&quot;}],&quot;isLocked&quot;:false,&quot;parent&quot;:{&quot;type&quot;:&quot;CHILD&quot;,&quot;parentId&quot;:&quot;641eff5b-b761-4b08-8629-0223a0019aeb&quot;,&quot;order&quot;:&quot;2&quot;}},&quot;d5ed9a9a-be13-4270-a61a-0d32d97c4da8&quot;:{&quot;type&quot;:&quot;FIGURE_OBJECT&quot;,&quot;id&quot;:&quot;d5ed9a9a-be13-4270-a61a-0d32d97c4da8&quot;,&quot;relativeTransform&quot;:{&quot;translate&quot;:{&quot;x&quot;:-419.36945990708665,&quot;y&quot;:-16.770182698154372},&quot;rotate&quot;:0},&quot;opacity&quot;:1,&quot;path&quot;:{&quot;type&quot;:&quot;POLY_LINE&quot;,&quot;points&quot;:[{&quot;x&quot;:-1.2497753849871795,&quot;y&quot;:-15.549474434499496},{&quot;x&quot;:-1.2497753849871795,&quot;y&quot;:-12.936815265350818},{&quot;x&quot;:1.898585514333183,&quot;y&quot;:-11.443867168694432},{&quot;x&quot;:-1.8561110139212544,&quot;y&quot;:-9.577682047873937},{&quot;x&quot;:1.898585514333183,&quot;y&quot;:-7.7114969270534575},{&quot;x&quot;:-1.8561110139212544,&quot;y&quot;:-5.845311806232896},{&quot;x&quot;:0.06723228267706086,&quot;y&quot;:-1.5530860283457804},{&quot;x&quot;:0.06723228267706087,&quot;y&quot;:15.549474434499496}],&quot;closed&quot;:false},&quot;pathStyles&quot;:[{&quot;type&quot;:&quot;FILL&quot;,&quot;fillStyle&quot;:&quot;transparent&quot;},{&quot;type&quot;:&quot;STROKE&quot;,&quot;strokeStyle&quot;:&quot;rgba(16, 38, 13, 1)&quot;,&quot;lineWidth&quot;:1.8773482641272194,&quot;lineJoin&quot;:&quot;round&quot;}],&quot;pathSmoothing&quot;:{&quot;type&quot;:&quot;CATMULL_SMOOTHING&quot;,&quot;smoothing&quot;:0.2},&quot;pathMarkers&quot;:{&quot;markerStart&quot;:{&quot;type&quot;:&quot;PATH&quot;,&quot;units&quot;:{&quot;type&quot;:&quot;STROKE_WIDTH&quot;,&quot;scale&quot;:0.3},&quot;orient&quot;:{&quot;type&quot;:&quot;AUTO_START_REVERSE&quot;},&quot;name&quot;:&quot;dot&quot;,&quot;relativeTransform&quot;:{&quot;translate&quot;:{&quot;x&quot;:0,&quot;y&quot;:0},&quot;rotate&quot;:0,&quot;skewX&quot;:0,&quot;scale&quot;:{&quot;x&quot;:1,&quot;y&quot;:1}},&quot;path&quot;:{&quot;type&quot;:&quot;SPLINE&quot;,&quot;spline&quot;:{&quot;points&quot;:[{&quot;x&quot;:-1.7,&quot;y&quot;:0,&quot;isEndPoint&quot;:true},{&quot;x&quot;:-1.6999999999999997,&quot;y&quot;:0.9388840747123488,&quot;isEndPoint&quot;:false},{&quot;x&quot;:-0.9388840747123485,&quot;y&quot;:1.7,&quot;isEndPoint&quot;:false},{&quot;x&quot;:1.0409497792752501e-16,&quot;y&quot;:1.7,&quot;isEndPoint&quot;:true},{&quot;x&quot;:0.9388840747123488,&quot;y&quot;:1.7,&quot;isEndPoint&quot;:false},{&quot;x&quot;:1.7,&quot;y&quot;:0.9388840747123487,&quot;isEndPoint&quot;:false},{&quot;x&quot;:1.7,&quot;y&quot;:0,&quot;isEndPoint&quot;:true},{&quot;x&quot;:1.7,&quot;y&quot;:-0.9388840747123487,&quot;isEndPoint&quot;:false},{&quot;x&quot;:0.9388840747123488,&quot;y&quot;:-1.7,&quot;isEndPoint&quot;:false},{&quot;x&quot;:1.0409497792752501e-16,&quot;y&quot;:-1.7,&quot;isEndPoint&quot;:true},{&quot;x&quot;:-0.9388840747123485,&quot;y&quot;:-1.7,&quot;isEndPoint&quot;:false},{&quot;x&quot;:-1.6999999999999997,&quot;y&quot;:-0.9388840747123488,&quot;isEndPoint&quot;:false},{&quot;x&quot;:-1.7,&quot;y&quot;:-2.0818995585505003e-16,&quot;isEndPoint&quot;:true}],&quot;closed&quot;:false}},&quot;pathStyles&quot;:[{&quot;type&quot;:&quot;FILL&quot;,&quot;fillStyle&quot;:&quot;context-stroke-flat&quot;}]}},&quot;isLocked&quot;:false,&quot;parent&quot;:{&quot;type&quot;:&quot;CHILD&quot;,&quot;parentId&quot;:&quot;641eff5b-b761-4b08-8629-0223a0019aeb&quot;,&quot;order&quot;:&quot;5&quot;}},&quot;352a0f25-c584-493a-9a6d-2b1b92ef5f68&quot;:{&quot;type&quot;:&quot;FIGURE_OBJECT&quot;,&quot;id&quot;:&quot;352a0f25-c584-493a-9a6d-2b1b92ef5f68&quot;,&quot;parent&quot;:{&quot;type&quot;:&quot;CHILD&quot;,&quot;parentId&quot;:&quot;055a3f6a-bdea-4b65-a241-02eab1457187&quot;,&quot;order&quot;:&quot;2&quot;},&quot;relativeTransform&quot;:{&quot;translate&quot;:{&quot;x&quot;:-632.1522023101692,&quot;y&quot;:-192.78147311482687},&quot;rotate&quot;:3.141592653589793},&quot;opacity&quot;:1},&quot;8be727cb-81e5-44c7-984b-b5a730f1d55e&quot;:{&quot;id&quot;:&quot;8be727cb-81e5-44c7-984b-b5a730f1d55e&quot;,&quot;name&quot;:&quot;EGFR (monomer)&quot;,&quot;displayName&quot;:&quot;&quot;,&quot;type&quot;:&quot;FIGURE_OBJECT&quot;,&quot;relativeTransform&quot;:{&quot;translate&quot;:{&quot;x&quot;:-58.381351404382755,&quot;y&quot;:6.626311249897292},&quot;rotate&quot;:-3.141592653589793,&quot;skewX&quot;:0,&quot;scale&quot;:{&quot;x&quot;:1.1994525443180155,&quot;y&quot;:0.8489003970959748}},&quot;image&quot;:{&quot;url&quot;:&quot;https://icons.biorender.com/biorender/5da738b0fb54ce0004d5d5c2/egf-receptor-monomer-inactive.png&quot;,&quot;fallbackUrl&quot;:&quot;https://res.cloudinary.com/dlcjuc3ej/image/upload/v1571240108/lav2u7slqxvs1turzdie.svg#/keystone/api/icons/5da738b0fb54ce0004d5d5c2/egf-receptor-monomer-inactive.svg&quot;,&quot;isPremium&quot;:false,&quot;size&quot;:{&quot;x&quot;:25,&quot;y&quot;:113.63636363636363}},&quot;source&quot;:{&quot;id&quot;:&quot;5da737cbfb54ce0004d5d584&quot;,&quot;type&quot;:&quot;ASSETS&quot;},&quot;isPremium&quot;:false,&quot;parent&quot;:{&quot;type&quot;:&quot;CHILD&quot;,&quot;parentId&quot;:&quot;352a0f25-c584-493a-9a6d-2b1b92ef5f68&quot;,&quot;order&quot;:&quot;5&quot;},&quot;styles&quot;:{&quot;editable&quot;:[{&quot;styleName&quot;:&quot;MONOCHROME_COLOR&quot;,&quot;index&quot;:0,&quot;color&quot;:&quot;#3E7274&quot;}]}},&quot;c1a2200c-14a6-4075-a441-3b14496b958e&quot;:{&quot;type&quot;:&quot;FIGURE_OBJECT&quot;,&quot;id&quot;:&quot;c1a2200c-14a6-4075-a441-3b14496b958e&quot;,&quot;parent&quot;:{&quot;type&quot;:&quot;CROP&quot;,&quot;parentId&quot;:&quot;352a0f25-c584-493a-9a6d-2b1b92ef5f68&quot;,&quot;order&quot;:&quot;5&quot;},&quot;relativeTransform&quot;:{&quot;translate&quot;:{&quot;x&quot;:-58.381351404382755,&quot;y&quot;:13.038570584686573},&quot;rotate&quot;:0,&quot;skewX&quot;:3.1849487998695774e-18,&quot;scale&quot;:{&quot;x&quot;:14.9931568039752,&quot;y&quot;:41.82071777293656}},&quot;path&quot;:{&quot;type&quot;:&quot;RECT&quot;,&quot;size&quot;:{&quot;x&quot;:2,&quot;y&quot;:2}},&quot;pathStyles&quot;:[{&quot;type&quot;:&quot;FILL&quot;,&quot;fillStyle&quot;:&quot;#fff&quot;}],&quot;isFrozen&quot;:true},&quot;ce509bbb-4fec-4369-a0ba-2417aa95bce0&quot;:{&quot;type&quot;:&quot;FIGURE_OBJECT&quot;,&quot;id&quot;:&quot;ce509bbb-4fec-4369-a0ba-2417aa95bce0&quot;,&quot;parent&quot;:{&quot;type&quot;:&quot;CHILD&quot;,&quot;parentId&quot;:&quot;68fc9452-26ca-4934-b2f4-4fe8bda8e0c1&quot;,&quot;order&quot;:&quot;999999999999999999999999999999999999999999999999999999999993&quot;},&quot;relativeTransform&quot;:{&quot;translate&quot;:{&quot;x&quot;:-596.7377098864254,&quot;y&quot;:179.30399195447126},&quot;rotate&quot;:-1.570796326794897}},&quot;e7009e42-9d9f-4b98-8369-b8ebc3e338ba&quot;:{&quot;type&quot;:&quot;FIGURE_OBJECT&quot;,&quot;id&quot;:&quot;e7009e42-9d9f-4b98-8369-b8ebc3e338ba&quot;,&quot;relativeTransform&quot;:{&quot;translate&quot;:{&quot;x&quot;:-421.38874774264025,&quot;y&quot;:-40.30573236242025},&quot;rotate&quot;:0,&quot;skewX&quot;:9.642963969869341e-19},&quot;opacity&quot;:1,&quot;path&quot;:{&quot;type&quot;:&quot;ELLIPSE&quot;,&quot;size&quot;:{&quot;x&quot;:16.108827014254828,&quot;y&quot;:16.022948198161163}},&quot;pathStyles&quot;:[{&quot;type&quot;:&quot;FILL&quot;,&quot;fillStyle&quot;:&quot;rgb(54, 90, 77)&quot;},{&quot;type&quot;:&quot;STROKE&quot;,&quot;strokeStyle&quot;:&quot;rgb(16, 38, 13)&quot;,&quot;lineWidth&quot;:1.5166588595452268,&quot;lineJoin&quot;:&quot;round&quot;}],&quot;isLocked&quot;:false,&quot;parent&quot;:{&quot;type&quot;:&quot;CHILD&quot;,&quot;parentId&quot;:&quot;ce509bbb-4fec-4369-a0ba-2417aa95bce0&quot;,&quot;order&quot;:&quot;2&quot;}},&quot;12e30131-78a0-48f3-9f81-65f828e712a0&quot;:{&quot;type&quot;:&quot;FIGURE_OBJECT&quot;,&quot;id&quot;:&quot;12e30131-78a0-48f3-9f81-65f828e712a0&quot;,&quot;relativeTransform&quot;:{&quot;translate&quot;:{&quot;x&quot;:-419.36945990708665,&quot;y&quot;:-16.770182698154372},&quot;rotate&quot;:0},&quot;opacity&quot;:1,&quot;path&quot;:{&quot;type&quot;:&quot;POLY_LINE&quot;,&quot;points&quot;:[{&quot;x&quot;:-1.2497753849871795,&quot;y&quot;:-15.549474434499496},{&quot;x&quot;:-1.2497753849871795,&quot;y&quot;:-12.936815265350818},{&quot;x&quot;:1.898585514333183,&quot;y&quot;:-11.443867168694432},{&quot;x&quot;:-1.8561110139212544,&quot;y&quot;:-9.577682047873937},{&quot;x&quot;:1.898585514333183,&quot;y&quot;:-7.7114969270534575},{&quot;x&quot;:-1.8561110139212544,&quot;y&quot;:-5.845311806232896},{&quot;x&quot;:0.06723228267706086,&quot;y&quot;:-1.5530860283457804},{&quot;x&quot;:0.06723228267706087,&quot;y&quot;:15.549474434499496}],&quot;closed&quot;:false},&quot;pathStyles&quot;:[{&quot;type&quot;:&quot;FILL&quot;,&quot;fillStyle&quot;:&quot;transparent&quot;},{&quot;type&quot;:&quot;STROKE&quot;,&quot;strokeStyle&quot;:&quot;rgb(16, 38, 13)&quot;,&quot;lineWidth&quot;:1.8773482641272194,&quot;lineJoin&quot;:&quot;round&quot;}],&quot;pathSmoothing&quot;:{&quot;type&quot;:&quot;CATMULL_SMOOTHING&quot;,&quot;smoothing&quot;:0.2},&quot;pathMarkers&quot;:{&quot;markerStart&quot;:{&quot;type&quot;:&quot;PATH&quot;,&quot;units&quot;:{&quot;type&quot;:&quot;STROKE_WIDTH&quot;,&quot;scale&quot;:0.3},&quot;orient&quot;:{&quot;type&quot;:&quot;AUTO_START_REVERSE&quot;},&quot;name&quot;:&quot;dot&quot;,&quot;relativeTransform&quot;:{&quot;translate&quot;:{&quot;x&quot;:0,&quot;y&quot;:0},&quot;rotate&quot;:0,&quot;skewX&quot;:0,&quot;scale&quot;:{&quot;x&quot;:1,&quot;y&quot;:1}},&quot;path&quot;:{&quot;type&quot;:&quot;SPLINE&quot;,&quot;spline&quot;:{&quot;points&quot;:[{&quot;x&quot;:-1.7,&quot;y&quot;:0,&quot;isEndPoint&quot;:true},{&quot;x&quot;:-1.6999999999999997,&quot;y&quot;:0.9388840747123488,&quot;isEndPoint&quot;:false},{&quot;x&quot;:-0.9388840747123485,&quot;y&quot;:1.7,&quot;isEndPoint&quot;:false},{&quot;x&quot;:1.0409497792752501e-16,&quot;y&quot;:1.7,&quot;isEndPoint&quot;:true},{&quot;x&quot;:0.9388840747123488,&quot;y&quot;:1.7,&quot;isEndPoint&quot;:false},{&quot;x&quot;:1.7,&quot;y&quot;:0.9388840747123487,&quot;isEndPoint&quot;:false},{&quot;x&quot;:1.7,&quot;y&quot;:0,&quot;isEndPoint&quot;:true},{&quot;x&quot;:1.7,&quot;y&quot;:-0.9388840747123487,&quot;isEndPoint&quot;:false},{&quot;x&quot;:0.9388840747123488,&quot;y&quot;:-1.7,&quot;isEndPoint&quot;:false},{&quot;x&quot;:1.0409497792752501e-16,&quot;y&quot;:-1.7,&quot;isEndPoint&quot;:true},{&quot;x&quot;:-0.9388840747123485,&quot;y&quot;:-1.7,&quot;isEndPoint&quot;:false},{&quot;x&quot;:-1.6999999999999997,&quot;y&quot;:-0.9388840747123488,&quot;isEndPoint&quot;:false},{&quot;x&quot;:-1.7,&quot;y&quot;:-2.0818995585505003e-16,&quot;isEndPoint&quot;:true}],&quot;closed&quot;:false}},&quot;pathStyles&quot;:[{&quot;type&quot;:&quot;FILL&quot;,&quot;fillStyle&quot;:&quot;context-stroke-flat&quot;}]}},&quot;isLocked&quot;:false,&quot;parent&quot;:{&quot;type&quot;:&quot;CHILD&quot;,&quot;parentId&quot;:&quot;ce509bbb-4fec-4369-a0ba-2417aa95bce0&quot;,&quot;order&quot;:&quot;5&quot;}},&quot;e6d97676-1326-41de-bb15-240f2c6442c7&quot;:{&quot;type&quot;:&quot;FIGURE_OBJECT&quot;,&quot;id&quot;:&quot;e6d97676-1326-41de-bb15-240f2c6442c7&quot;,&quot;parent&quot;:{&quot;type&quot;:&quot;CHILD&quot;,&quot;parentId&quot;:&quot;68fc9452-26ca-4934-b2f4-4fe8bda8e0c1&quot;,&quot;order&quot;:&quot;999999999999999999999999999999999999999999999999999999999991&quot;},&quot;relativeTransform&quot;:{&quot;translate&quot;:{&quot;x&quot;:-783.2885562107161,&quot;y&quot;:542.310217313552},&quot;rotate&quot;:-1.570796326794897},&quot;opacity&quot;:1},&quot;c3bbaad0-7832-42a8-b2b4-f6bf46ad51d9&quot;:{&quot;id&quot;:&quot;c3bbaad0-7832-42a8-b2b4-f6bf46ad51d9&quot;,&quot;name&quot;:&quot;EGFR (monomer)&quot;,&quot;displayName&quot;:&quot;&quot;,&quot;type&quot;:&quot;FIGURE_OBJECT&quot;,&quot;relativeTransform&quot;:{&quot;translate&quot;:{&quot;x&quot;:-58.381351404382755,&quot;y&quot;:6.626311249897292},&quot;rotate&quot;:-3.141592653589793,&quot;skewX&quot;:0,&quot;scale&quot;:{&quot;x&quot;:1.1994525443180155,&quot;y&quot;:0.8489003970959748}},&quot;image&quot;:{&quot;url&quot;:&quot;https://icons.biorender.com/biorender/5da738b0fb54ce0004d5d5c2/egf-receptor-monomer-inactive.png&quot;,&quot;fallbackUrl&quot;:&quot;https://res.cloudinary.com/dlcjuc3ej/image/upload/v1571240108/lav2u7slqxvs1turzdie.svg#/keystone/api/icons/5da738b0fb54ce0004d5d5c2/egf-receptor-monomer-inactive.svg&quot;,&quot;isPremium&quot;:false,&quot;size&quot;:{&quot;x&quot;:25,&quot;y&quot;:113.63636363636363}},&quot;source&quot;:{&quot;id&quot;:&quot;5da737cbfb54ce0004d5d584&quot;,&quot;type&quot;:&quot;ASSETS&quot;},&quot;isPremium&quot;:false,&quot;parent&quot;:{&quot;type&quot;:&quot;CHILD&quot;,&quot;parentId&quot;:&quot;e6d97676-1326-41de-bb15-240f2c6442c7&quot;,&quot;order&quot;:&quot;5&quot;},&quot;styles&quot;:{&quot;editable&quot;:[{&quot;styleName&quot;:&quot;MONOCHROME_COLOR&quot;,&quot;index&quot;:0,&quot;color&quot;:&quot;#3E7274&quot;}]}},&quot;de9c3cdb-9fab-46e4-a225-c635d590e142&quot;:{&quot;type&quot;:&quot;FIGURE_OBJECT&quot;,&quot;id&quot;:&quot;de9c3cdb-9fab-46e4-a225-c635d590e142&quot;,&quot;parent&quot;:{&quot;type&quot;:&quot;CROP&quot;,&quot;parentId&quot;:&quot;e6d97676-1326-41de-bb15-240f2c6442c7&quot;,&quot;order&quot;:&quot;5&quot;},&quot;relativeTransform&quot;:{&quot;translate&quot;:{&quot;x&quot;:-58.381351404382755,&quot;y&quot;:13.038570584686573},&quot;rotate&quot;:0,&quot;skewX&quot;:3.1849487998695774e-18,&quot;scale&quot;:{&quot;x&quot;:14.9931568039752,&quot;y&quot;:41.82071777293656}},&quot;path&quot;:{&quot;type&quot;:&quot;RECT&quot;,&quot;size&quot;:{&quot;x&quot;:2,&quot;y&quot;:2}},&quot;pathStyles&quot;:[{&quot;type&quot;:&quot;FILL&quot;,&quot;fillStyle&quot;:&quot;#fff&quot;}],&quot;isFrozen&quot;:true},&quot;b3004d45-27b1-41b0-9bac-6c518745f20f&quot;:{&quot;type&quot;:&quot;FIGURE_OBJECT&quot;,&quot;id&quot;:&quot;b3004d45-27b1-41b0-9bac-6c518745f20f&quot;,&quot;parent&quot;:{&quot;type&quot;:&quot;CHILD&quot;,&quot;parentId&quot;:&quot;68fc9452-26ca-4934-b2f4-4fe8bda8e0c1&quot;,&quot;order&quot;:&quot;9999999999999999999999999999999999999999999999999999999999992&quot;},&quot;relativeTransform&quot;:{&quot;translate&quot;:{&quot;x&quot;:-598.4902362097545,&quot;y&quot;:221.07465484219682},&quot;rotate&quot;:-1.570796326794897}},&quot;27b41df2-6368-4f57-9eca-8f448e1a03fb&quot;:{&quot;type&quot;:&quot;FIGURE_OBJECT&quot;,&quot;id&quot;:&quot;27b41df2-6368-4f57-9eca-8f448e1a03fb&quot;,&quot;relativeTransform&quot;:{&quot;translate&quot;:{&quot;x&quot;:-421.38874774264025,&quot;y&quot;:-40.30573236242025},&quot;rotate&quot;:0,&quot;skewX&quot;:9.642963969869341e-19},&quot;opacity&quot;:1,&quot;path&quot;:{&quot;type&quot;:&quot;ELLIPSE&quot;,&quot;size&quot;:{&quot;x&quot;:16.108827014254828,&quot;y&quot;:16.022948198161163}},&quot;pathStyles&quot;:[{&quot;type&quot;:&quot;FILL&quot;,&quot;fillStyle&quot;:&quot;rgba(54, 90, 77, 1)&quot;},{&quot;type&quot;:&quot;STROKE&quot;,&quot;strokeStyle&quot;:&quot;rgba(16, 38, 13, 1)&quot;,&quot;lineWidth&quot;:1.5166588595452268,&quot;lineJoin&quot;:&quot;round&quot;}],&quot;isLocked&quot;:false,&quot;parent&quot;:{&quot;type&quot;:&quot;CHILD&quot;,&quot;parentId&quot;:&quot;b3004d45-27b1-41b0-9bac-6c518745f20f&quot;,&quot;order&quot;:&quot;2&quot;}},&quot;055bd7d9-07dd-44c1-bcef-a7d106175863&quot;:{&quot;type&quot;:&quot;FIGURE_OBJECT&quot;,&quot;id&quot;:&quot;055bd7d9-07dd-44c1-bcef-a7d106175863&quot;,&quot;relativeTransform&quot;:{&quot;translate&quot;:{&quot;x&quot;:-419.36945990708665,&quot;y&quot;:-16.770182698154372},&quot;rotate&quot;:0},&quot;opacity&quot;:1,&quot;path&quot;:{&quot;type&quot;:&quot;POLY_LINE&quot;,&quot;points&quot;:[{&quot;x&quot;:-1.2497753849871795,&quot;y&quot;:-15.549474434499496},{&quot;x&quot;:-1.2497753849871795,&quot;y&quot;:-12.936815265350818},{&quot;x&quot;:1.898585514333183,&quot;y&quot;:-11.443867168694432},{&quot;x&quot;:-1.8561110139212544,&quot;y&quot;:-9.577682047873937},{&quot;x&quot;:1.898585514333183,&quot;y&quot;:-7.7114969270534575},{&quot;x&quot;:-1.8561110139212544,&quot;y&quot;:-5.845311806232896},{&quot;x&quot;:0.06723228267706086,&quot;y&quot;:-1.5530860283457804},{&quot;x&quot;:0.06723228267706087,&quot;y&quot;:15.549474434499496}],&quot;closed&quot;:false},&quot;pathStyles&quot;:[{&quot;type&quot;:&quot;FILL&quot;,&quot;fillStyle&quot;:&quot;transparent&quot;},{&quot;type&quot;:&quot;STROKE&quot;,&quot;strokeStyle&quot;:&quot;rgba(16, 38, 13, 1)&quot;,&quot;lineWidth&quot;:1.8773482641272194,&quot;lineJoin&quot;:&quot;round&quot;}],&quot;pathSmoothing&quot;:{&quot;type&quot;:&quot;CATMULL_SMOOTHING&quot;,&quot;smoothing&quot;:0.2},&quot;pathMarkers&quot;:{&quot;markerStart&quot;:{&quot;type&quot;:&quot;PATH&quot;,&quot;units&quot;:{&quot;type&quot;:&quot;STROKE_WIDTH&quot;,&quot;scale&quot;:0.3},&quot;orient&quot;:{&quot;type&quot;:&quot;AUTO_START_REVERSE&quot;},&quot;name&quot;:&quot;dot&quot;,&quot;relativeTransform&quot;:{&quot;translate&quot;:{&quot;x&quot;:0,&quot;y&quot;:0},&quot;rotate&quot;:0,&quot;skewX&quot;:0,&quot;scale&quot;:{&quot;x&quot;:1,&quot;y&quot;:1}},&quot;path&quot;:{&quot;type&quot;:&quot;SPLINE&quot;,&quot;spline&quot;:{&quot;points&quot;:[{&quot;x&quot;:-1.7,&quot;y&quot;:0,&quot;isEndPoint&quot;:true},{&quot;x&quot;:-1.6999999999999997,&quot;y&quot;:0.9388840747123488,&quot;isEndPoint&quot;:false},{&quot;x&quot;:-0.9388840747123485,&quot;y&quot;:1.7,&quot;isEndPoint&quot;:false},{&quot;x&quot;:1.0409497792752501e-16,&quot;y&quot;:1.7,&quot;isEndPoint&quot;:true},{&quot;x&quot;:0.9388840747123488,&quot;y&quot;:1.7,&quot;isEndPoint&quot;:false},{&quot;x&quot;:1.7,&quot;y&quot;:0.9388840747123487,&quot;isEndPoint&quot;:false},{&quot;x&quot;:1.7,&quot;y&quot;:0,&quot;isEndPoint&quot;:true},{&quot;x&quot;:1.7,&quot;y&quot;:-0.9388840747123487,&quot;isEndPoint&quot;:false},{&quot;x&quot;:0.9388840747123488,&quot;y&quot;:-1.7,&quot;isEndPoint&quot;:false},{&quot;x&quot;:1.0409497792752501e-16,&quot;y&quot;:-1.7,&quot;isEndPoint&quot;:true},{&quot;x&quot;:-0.9388840747123485,&quot;y&quot;:-1.7,&quot;isEndPoint&quot;:false},{&quot;x&quot;:-1.6999999999999997,&quot;y&quot;:-0.9388840747123488,&quot;isEndPoint&quot;:false},{&quot;x&quot;:-1.7,&quot;y&quot;:-2.0818995585505003e-16,&quot;isEndPoint&quot;:true}],&quot;closed&quot;:false}},&quot;pathStyles&quot;:[{&quot;type&quot;:&quot;FILL&quot;,&quot;fillStyle&quot;:&quot;context-stroke-flat&quot;}]}},&quot;isLocked&quot;:false,&quot;parent&quot;:{&quot;type&quot;:&quot;CHILD&quot;,&quot;parentId&quot;:&quot;b3004d45-27b1-41b0-9bac-6c518745f20f&quot;,&quot;order&quot;:&quot;5&quot;}},&quot;ad9cfd8c-d937-4dbe-9720-f394152da126&quot;:{&quot;type&quot;:&quot;FIGURE_OBJECT&quot;,&quot;id&quot;:&quot;ad9cfd8c-d937-4dbe-9720-f394152da126&quot;,&quot;parent&quot;:{&quot;type&quot;:&quot;CHILD&quot;,&quot;parentId&quot;:&quot;68fc9452-26ca-4934-b2f4-4fe8bda8e0c1&quot;,&quot;order&quot;:&quot;9999999999999999999999999999999999999999999999999999999999991&quot;},&quot;relativeTransform&quot;:{&quot;translate&quot;:{&quot;x&quot;:-783.7771531003913,&quot;y&quot;:584.0818884561786},&quot;rotate&quot;:-1.570796326794897},&quot;opacity&quot;:1},&quot;042e3830-300c-471d-996c-cee897cf2f29&quot;:{&quot;id&quot;:&quot;042e3830-300c-471d-996c-cee897cf2f29&quot;,&quot;name&quot;:&quot;EGFR (monomer)&quot;,&quot;displayName&quot;:&quot;&quot;,&quot;type&quot;:&quot;FIGURE_OBJECT&quot;,&quot;relativeTransform&quot;:{&quot;translate&quot;:{&quot;x&quot;:-58.381351404382755,&quot;y&quot;:6.626311249897292},&quot;rotate&quot;:-3.141592653589793,&quot;skewX&quot;:0,&quot;scale&quot;:{&quot;x&quot;:1.1994525443180155,&quot;y&quot;:0.8489003970959748}},&quot;image&quot;:{&quot;url&quot;:&quot;https://icons.biorender.com/biorender/5da738b0fb54ce0004d5d5c2/egf-receptor-monomer-inactive.png&quot;,&quot;fallbackUrl&quot;:&quot;https://res.cloudinary.com/dlcjuc3ej/image/upload/v1571240108/lav2u7slqxvs1turzdie.svg#/keystone/api/icons/5da738b0fb54ce0004d5d5c2/egf-receptor-monomer-inactive.svg&quot;,&quot;isPremium&quot;:false,&quot;size&quot;:{&quot;x&quot;:25,&quot;y&quot;:113.63636363636363}},&quot;source&quot;:{&quot;id&quot;:&quot;5da737cbfb54ce0004d5d584&quot;,&quot;type&quot;:&quot;ASSETS&quot;},&quot;isPremium&quot;:false,&quot;parent&quot;:{&quot;type&quot;:&quot;CHILD&quot;,&quot;parentId&quot;:&quot;ad9cfd8c-d937-4dbe-9720-f394152da126&quot;,&quot;order&quot;:&quot;5&quot;},&quot;styles&quot;:{&quot;editable&quot;:[{&quot;styleName&quot;:&quot;MONOCHROME_COLOR&quot;,&quot;index&quot;:0,&quot;color&quot;:&quot;#3E7274&quot;}]}},&quot;56792b61-7ee2-4015-98c9-a119a47ec681&quot;:{&quot;type&quot;:&quot;FIGURE_OBJECT&quot;,&quot;id&quot;:&quot;56792b61-7ee2-4015-98c9-a119a47ec681&quot;,&quot;parent&quot;:{&quot;type&quot;:&quot;CROP&quot;,&quot;parentId&quot;:&quot;ad9cfd8c-d937-4dbe-9720-f394152da126&quot;,&quot;order&quot;:&quot;5&quot;},&quot;relativeTransform&quot;:{&quot;translate&quot;:{&quot;x&quot;:-58.381351404382755,&quot;y&quot;:13.038570584686573},&quot;rotate&quot;:0,&quot;skewX&quot;:3.1849487998695774e-18,&quot;scale&quot;:{&quot;x&quot;:14.9931568039752,&quot;y&quot;:41.82071777293656}},&quot;path&quot;:{&quot;type&quot;:&quot;RECT&quot;,&quot;size&quot;:{&quot;x&quot;:2,&quot;y&quot;:2}},&quot;pathStyles&quot;:[{&quot;type&quot;:&quot;FILL&quot;,&quot;fillStyle&quot;:&quot;#fff&quot;}],&quot;isFrozen&quot;:true},&quot;c5035df0-bb1e-4966-9b64-f7080fc2b3c9&quot;:{&quot;type&quot;:&quot;FIGURE_OBJECT&quot;,&quot;id&quot;:&quot;c5035df0-bb1e-4966-9b64-f7080fc2b3c9&quot;,&quot;parent&quot;:{&quot;type&quot;:&quot;CHILD&quot;,&quot;parentId&quot;:&quot;68fc9452-26ca-4934-b2f4-4fe8bda8e0c1&quot;,&quot;order&quot;:&quot;999999999999999999999999999999999999999999999999999999999995&quot;},&quot;relativeTransform&quot;:{&quot;translate&quot;:{&quot;x&quot;:-598.9041551196029,&quot;y&quot;:265.9578376315232},&quot;rotate&quot;:-1.570796326794897}},&quot;33dd5f29-a7a4-478d-b557-a9708a53a30a&quot;:{&quot;type&quot;:&quot;FIGURE_OBJECT&quot;,&quot;id&quot;:&quot;33dd5f29-a7a4-478d-b557-a9708a53a30a&quot;,&quot;relativeTransform&quot;:{&quot;translate&quot;:{&quot;x&quot;:-421.38874774264025,&quot;y&quot;:-40.30573236242025},&quot;rotate&quot;:0,&quot;skewX&quot;:9.642963969869341e-19},&quot;opacity&quot;:1,&quot;path&quot;:{&quot;type&quot;:&quot;ELLIPSE&quot;,&quot;size&quot;:{&quot;x&quot;:16.108827014254828,&quot;y&quot;:16.022948198161163}},&quot;pathStyles&quot;:[{&quot;type&quot;:&quot;FILL&quot;,&quot;fillStyle&quot;:&quot;rgba(54, 90, 77, 1)&quot;},{&quot;type&quot;:&quot;STROKE&quot;,&quot;strokeStyle&quot;:&quot;rgba(16, 38, 13, 1)&quot;,&quot;lineWidth&quot;:1.5166588595452268,&quot;lineJoin&quot;:&quot;round&quot;}],&quot;isLocked&quot;:false,&quot;parent&quot;:{&quot;type&quot;:&quot;CHILD&quot;,&quot;parentId&quot;:&quot;c5035df0-bb1e-4966-9b64-f7080fc2b3c9&quot;,&quot;order&quot;:&quot;2&quot;}},&quot;3cfaef01-6f69-4086-a37a-f0314d572a02&quot;:{&quot;type&quot;:&quot;FIGURE_OBJECT&quot;,&quot;id&quot;:&quot;3cfaef01-6f69-4086-a37a-f0314d572a02&quot;,&quot;relativeTransform&quot;:{&quot;translate&quot;:{&quot;x&quot;:-419.36945990708665,&quot;y&quot;:-16.770182698154372},&quot;rotate&quot;:0},&quot;opacity&quot;:1,&quot;path&quot;:{&quot;type&quot;:&quot;POLY_LINE&quot;,&quot;points&quot;:[{&quot;x&quot;:-1.2497753849871795,&quot;y&quot;:-15.549474434499496},{&quot;x&quot;:-1.2497753849871795,&quot;y&quot;:-12.936815265350818},{&quot;x&quot;:1.898585514333183,&quot;y&quot;:-11.443867168694432},{&quot;x&quot;:-1.8561110139212544,&quot;y&quot;:-9.577682047873937},{&quot;x&quot;:1.898585514333183,&quot;y&quot;:-7.7114969270534575},{&quot;x&quot;:-1.8561110139212544,&quot;y&quot;:-5.845311806232896},{&quot;x&quot;:0.06723228267706086,&quot;y&quot;:-1.5530860283457804},{&quot;x&quot;:0.06723228267706087,&quot;y&quot;:15.549474434499496}],&quot;closed&quot;:false},&quot;pathStyles&quot;:[{&quot;type&quot;:&quot;FILL&quot;,&quot;fillStyle&quot;:&quot;transparent&quot;},{&quot;type&quot;:&quot;STROKE&quot;,&quot;strokeStyle&quot;:&quot;rgba(16, 38, 13, 1)&quot;,&quot;lineWidth&quot;:1.8773482641272194,&quot;lineJoin&quot;:&quot;round&quot;}],&quot;pathSmoothing&quot;:{&quot;type&quot;:&quot;CATMULL_SMOOTHING&quot;,&quot;smoothing&quot;:0.2},&quot;pathMarkers&quot;:{&quot;markerStart&quot;:{&quot;type&quot;:&quot;PATH&quot;,&quot;units&quot;:{&quot;type&quot;:&quot;STROKE_WIDTH&quot;,&quot;scale&quot;:0.3},&quot;orient&quot;:{&quot;type&quot;:&quot;AUTO_START_REVERSE&quot;},&quot;name&quot;:&quot;dot&quot;,&quot;relativeTransform&quot;:{&quot;translate&quot;:{&quot;x&quot;:0,&quot;y&quot;:0},&quot;rotate&quot;:0,&quot;skewX&quot;:0,&quot;scale&quot;:{&quot;x&quot;:1,&quot;y&quot;:1}},&quot;path&quot;:{&quot;type&quot;:&quot;SPLINE&quot;,&quot;spline&quot;:{&quot;points&quot;:[{&quot;x&quot;:-1.7,&quot;y&quot;:0,&quot;isEndPoint&quot;:true},{&quot;x&quot;:-1.6999999999999997,&quot;y&quot;:0.9388840747123488,&quot;isEndPoint&quot;:false},{&quot;x&quot;:-0.9388840747123485,&quot;y&quot;:1.7,&quot;isEndPoint&quot;:false},{&quot;x&quot;:1.0409497792752501e-16,&quot;y&quot;:1.7,&quot;isEndPoint&quot;:true},{&quot;x&quot;:0.9388840747123488,&quot;y&quot;:1.7,&quot;isEndPoint&quot;:false},{&quot;x&quot;:1.7,&quot;y&quot;:0.9388840747123487,&quot;isEndPoint&quot;:false},{&quot;x&quot;:1.7,&quot;y&quot;:0,&quot;isEndPoint&quot;:true},{&quot;x&quot;:1.7,&quot;y&quot;:-0.9388840747123487,&quot;isEndPoint&quot;:false},{&quot;x&quot;:0.9388840747123488,&quot;y&quot;:-1.7,&quot;isEndPoint&quot;:false},{&quot;x&quot;:1.0409497792752501e-16,&quot;y&quot;:-1.7,&quot;isEndPoint&quot;:true},{&quot;x&quot;:-0.9388840747123485,&quot;y&quot;:-1.7,&quot;isEndPoint&quot;:false},{&quot;x&quot;:-1.6999999999999997,&quot;y&quot;:-0.9388840747123488,&quot;isEndPoint&quot;:false},{&quot;x&quot;:-1.7,&quot;y&quot;:-2.0818995585505003e-16,&quot;isEndPoint&quot;:true}],&quot;closed&quot;:false}},&quot;pathStyles&quot;:[{&quot;type&quot;:&quot;FILL&quot;,&quot;fillStyle&quot;:&quot;context-stroke-flat&quot;}]}},&quot;isLocked&quot;:false,&quot;parent&quot;:{&quot;type&quot;:&quot;CHILD&quot;,&quot;parentId&quot;:&quot;c5035df0-bb1e-4966-9b64-f7080fc2b3c9&quot;,&quot;order&quot;:&quot;5&quot;}},&quot;eee04228-2e40-4cfd-99ab-6e46282003d7&quot;:{&quot;type&quot;:&quot;FIGURE_OBJECT&quot;,&quot;id&quot;:&quot;eee04228-2e40-4cfd-99ab-6e46282003d7&quot;,&quot;parent&quot;:{&quot;type&quot;:&quot;CHILD&quot;,&quot;parentId&quot;:&quot;68fc9452-26ca-4934-b2f4-4fe8bda8e0c1&quot;,&quot;order&quot;:&quot;999999999999999999999999999999999999999999999999999999999994&quot;},&quot;relativeTransform&quot;:{&quot;translate&quot;:{&quot;x&quot;:-782.9271425765853,&quot;y&quot;:628.9646546301395},&quot;rotate&quot;:-1.570796326794897},&quot;opacity&quot;:1},&quot;2555f969-3636-43e1-b617-7dfec833e509&quot;:{&quot;id&quot;:&quot;2555f969-3636-43e1-b617-7dfec833e509&quot;,&quot;name&quot;:&quot;EGFR (monomer)&quot;,&quot;displayName&quot;:&quot;&quot;,&quot;type&quot;:&quot;FIGURE_OBJECT&quot;,&quot;relativeTransform&quot;:{&quot;translate&quot;:{&quot;x&quot;:-58.381351404382755,&quot;y&quot;:6.626311249897292},&quot;rotate&quot;:-3.141592653589793,&quot;skewX&quot;:0,&quot;scale&quot;:{&quot;x&quot;:1.1994525443180155,&quot;y&quot;:0.8489003970959748}},&quot;image&quot;:{&quot;url&quot;:&quot;https://icons.biorender.com/biorender/5da738b0fb54ce0004d5d5c2/egf-receptor-monomer-inactive.png&quot;,&quot;fallbackUrl&quot;:&quot;https://res.cloudinary.com/dlcjuc3ej/image/upload/v1571240108/lav2u7slqxvs1turzdie.svg#/keystone/api/icons/5da738b0fb54ce0004d5d5c2/egf-receptor-monomer-inactive.svg&quot;,&quot;isPremium&quot;:false,&quot;size&quot;:{&quot;x&quot;:25,&quot;y&quot;:113.63636363636363}},&quot;source&quot;:{&quot;id&quot;:&quot;5da737cbfb54ce0004d5d584&quot;,&quot;type&quot;:&quot;ASSETS&quot;},&quot;isPremium&quot;:false,&quot;parent&quot;:{&quot;type&quot;:&quot;CHILD&quot;,&quot;parentId&quot;:&quot;eee04228-2e40-4cfd-99ab-6e46282003d7&quot;,&quot;order&quot;:&quot;5&quot;},&quot;styles&quot;:{&quot;editable&quot;:[{&quot;styleName&quot;:&quot;MONOCHROME_COLOR&quot;,&quot;index&quot;:0,&quot;color&quot;:&quot;#3E7274&quot;}]}},&quot;0b41ab4a-eab8-4e7c-b90e-c53e36d66fe7&quot;:{&quot;type&quot;:&quot;FIGURE_OBJECT&quot;,&quot;id&quot;:&quot;0b41ab4a-eab8-4e7c-b90e-c53e36d66fe7&quot;,&quot;parent&quot;:{&quot;type&quot;:&quot;CROP&quot;,&quot;parentId&quot;:&quot;eee04228-2e40-4cfd-99ab-6e46282003d7&quot;,&quot;order&quot;:&quot;5&quot;},&quot;relativeTransform&quot;:{&quot;translate&quot;:{&quot;x&quot;:-58.381351404382755,&quot;y&quot;:13.038570584686573},&quot;rotate&quot;:0,&quot;skewX&quot;:3.1849487998695774e-18,&quot;scale&quot;:{&quot;x&quot;:14.9931568039752,&quot;y&quot;:41.82071777293656}},&quot;path&quot;:{&quot;type&quot;:&quot;RECT&quot;,&quot;size&quot;:{&quot;x&quot;:2,&quot;y&quot;:2}},&quot;pathStyles&quot;:[{&quot;type&quot;:&quot;FILL&quot;,&quot;fillStyle&quot;:&quot;#fff&quot;}],&quot;isFrozen&quot;:true},&quot;74e7800d-4b3b-4c10-9405-eaa1ff7f4d08&quot;:{&quot;type&quot;:&quot;FIGURE_OBJECT&quot;,&quot;id&quot;:&quot;74e7800d-4b3b-4c10-9405-eaa1ff7f4d08&quot;,&quot;name&quot;:&quot;15 Phosphorus&quot;,&quot;relativeTransform&quot;:{&quot;translate&quot;:{&quot;x&quot;:-831.2527159357173,&quot;y&quot;:643.4110396885693},&quot;rotate&quot;:0},&quot;layout&quot;:{&quot;sizeRatio&quot;:{&quot;x&quot;:0.9063565454374588,&quot;y&quot;:0.6098189393227453},&quot;keepAspectRatio&quot;:true},&quot;opacity&quot;:1,&quot;path&quot;:{&quot;type&quot;:&quot;ELLIPSE&quot;,&quot;size&quot;:{&quot;x&quot;:35.256191346630004,&quot;y&quot;:35.256191346630004}},&quot;pathStyles&quot;:[{&quot;type&quot;:&quot;FILL&quot;,&quot;fillStyle&quot;:&quot;rgba(251,222,92,1)&quot;},{&quot;type&quot;:&quot;STROKE&quot;,&quot;strokeStyle&quot;:&quot;rgba(192,56,48,1)&quot;,&quot;lineWidth&quot;:2.687486651445207,&quot;lineJoin&quot;:&quot;round&quot;}],&quot;isLocked&quot;:false,&quot;parent&quot;:{&quot;type&quot;:&quot;CHILD&quot;,&quot;parentId&quot;:&quot;68fc9452-26ca-4934-b2f4-4fe8bda8e0c1&quot;,&quot;order&quot;:&quot;999999999999999999999999999999999999999999999999999999999998&quot;}},&quot;72ccbc95-6ef1-42da-8604-0eee3140717b&quot;:{&quot;type&quot;:&quot;FIGURE_OBJECT&quot;,&quot;id&quot;:&quot;72ccbc95-6ef1-42da-8604-0eee3140717b&quot;,&quot;relativeTransform&quot;:{&quot;translate&quot;:{&quot;x&quot;:0,&quot;y&quot;:0},&quot;rotate&quot;:0},&quot;text&quot;:{&quot;textData&quot;:{&quot;lineSpacing&quot;:&quot;normal&quot;,&quot;alignment&quot;:&quot;center&quot;,&quot;lines&quot;:[{&quot;runs&quot;:[{&quot;style&quot;:{&quot;fontFamily&quot;:&quot;Roboto&quot;,&quot;fontSize&quot;:16.12491990867124,&quot;color&quot;:&quot;rgb(0,0,0)&quot;,&quot;fontWeight&quot;:&quot;normal&quot;,&quot;fontStyle&quot;:&quot;normal&quot;,&quot;decoration&quot;:&quot;none&quot;,&quot;script&quot;:&quot;none&quot;},&quot;range&quot;:[0,0]}],&quot;text&quot;:&quot;P&quot;,&quot;baseStyle&quot;:{&quot;fontFamily&quot;:&quot;Roboto&quot;,&quot;fontSize&quot;:16.12491990867124,&quot;color&quot;:&quot;rgb(0,0,0)&quot;,&quot;fontWeight&quot;:&quot;normal&quot;,&quot;fontStyle&quot;:&quot;normal&quot;,&quot;decoration&quot;:&quot;none&quot;,&quot;script&quot;:&quot;none&quot;}}],&quot;verticalAlign&quot;:&quot;TOP&quot;},&quot;size&quot;:{&quot;x&quot;:31.665674525071108,&quot;y&quot;:19.964186553592967},&quot;targetSize&quot;:{&quot;x&quot;:31.665674525071108,&quot;y&quot;:2},&quot;format&quot;:&quot;BETTER_TEXT&quot;,&quot;verticalAlign&quot;:&quot;TOP&quot;},&quot;parent&quot;:{&quot;type&quot;:&quot;CHILD&quot;,&quot;parentId&quot;:&quot;74e7800d-4b3b-4c10-9405-eaa1ff7f4d08&quot;,&quot;order&quot;:&quot;5&quot;}},&quot;d83e23b9-9fbf-4ef5-a649-d15d08b90ba7&quot;:{&quot;type&quot;:&quot;FIGURE_OBJECT&quot;,&quot;id&quot;:&quot;d83e23b9-9fbf-4ef5-a649-d15d08b90ba7&quot;,&quot;name&quot;:&quot;15 Phosphorus&quot;,&quot;relativeTransform&quot;:{&quot;translate&quot;:{&quot;x&quot;:-830.6809372684469,&quot;y&quot;:687.3459783288885},&quot;rotate&quot;:0},&quot;layout&quot;:{&quot;sizeRatio&quot;:{&quot;x&quot;:0.9063565454374588,&quot;y&quot;:0.6098189393227453},&quot;keepAspectRatio&quot;:true},&quot;opacity&quot;:1,&quot;path&quot;:{&quot;type&quot;:&quot;ELLIPSE&quot;,&quot;size&quot;:{&quot;x&quot;:35.256191346630004,&quot;y&quot;:35.256191346630004}},&quot;pathStyles&quot;:[{&quot;type&quot;:&quot;FILL&quot;,&quot;fillStyle&quot;:&quot;rgba(251,222,92,1)&quot;},{&quot;type&quot;:&quot;STROKE&quot;,&quot;strokeStyle&quot;:&quot;rgba(192,56,48,1)&quot;,&quot;lineWidth&quot;:2.687486651445207,&quot;lineJoin&quot;:&quot;round&quot;}],&quot;isLocked&quot;:false,&quot;parent&quot;:{&quot;type&quot;:&quot;CHILD&quot;,&quot;parentId&quot;:&quot;68fc9452-26ca-4934-b2f4-4fe8bda8e0c1&quot;,&quot;order&quot;:&quot;999999999999999999999999999999999999999999999999999999999999&quot;}},&quot;0158fd23-09b9-4c1b-9fa2-cb9b3016c8c1&quot;:{&quot;type&quot;:&quot;FIGURE_OBJECT&quot;,&quot;id&quot;:&quot;0158fd23-09b9-4c1b-9fa2-cb9b3016c8c1&quot;,&quot;relativeTransform&quot;:{&quot;translate&quot;:{&quot;x&quot;:0,&quot;y&quot;:0},&quot;rotate&quot;:0},&quot;text&quot;:{&quot;textData&quot;:{&quot;lineSpacing&quot;:&quot;normal&quot;,&quot;alignment&quot;:&quot;center&quot;,&quot;lines&quot;:[{&quot;runs&quot;:[{&quot;style&quot;:{&quot;fontFamily&quot;:&quot;Roboto&quot;,&quot;fontSize&quot;:16.12491990867124,&quot;color&quot;:&quot;rgb(0,0,0)&quot;,&quot;fontWeight&quot;:&quot;normal&quot;,&quot;fontStyle&quot;:&quot;normal&quot;,&quot;decoration&quot;:&quot;none&quot;,&quot;script&quot;:&quot;none&quot;},&quot;range&quot;:[0,0]}],&quot;text&quot;:&quot;P&quot;,&quot;baseStyle&quot;:{&quot;fontFamily&quot;:&quot;Roboto&quot;,&quot;fontSize&quot;:16.12491990867124,&quot;color&quot;:&quot;rgb(0,0,0)&quot;,&quot;fontWeight&quot;:&quot;normal&quot;,&quot;fontStyle&quot;:&quot;normal&quot;,&quot;decoration&quot;:&quot;none&quot;,&quot;script&quot;:&quot;none&quot;}}],&quot;verticalAlign&quot;:&quot;TOP&quot;},&quot;size&quot;:{&quot;x&quot;:31.665674525071108,&quot;y&quot;:19.964186553592967},&quot;targetSize&quot;:{&quot;x&quot;:31.665674525071108,&quot;y&quot;:2},&quot;format&quot;:&quot;BETTER_TEXT&quot;,&quot;verticalAlign&quot;:&quot;TOP&quot;},&quot;parent&quot;:{&quot;type&quot;:&quot;CHILD&quot;,&quot;parentId&quot;:&quot;d83e23b9-9fbf-4ef5-a649-d15d08b90ba7&quot;,&quot;order&quot;:&quot;5&quot;}},&quot;4e7b5cc7-1ac3-4b11-9646-d72aa06fdf2d&quot;:{&quot;type&quot;:&quot;FIGURE_OBJECT&quot;,&quot;id&quot;:&quot;4e7b5cc7-1ac3-4b11-9646-d72aa06fdf2d&quot;,&quot;parent&quot;:{&quot;type&quot;:&quot;CHILD&quot;,&quot;parentId&quot;:&quot;68fc9452-26ca-4934-b2f4-4fe8bda8e0c1&quot;,&quot;order&quot;:&quot;999999999999999999956&quot;},&quot;relativeTransform&quot;:{&quot;translate&quot;:{&quot;x&quot;:-111.88986310028316,&quot;y&quot;:-105.94391448921688},&quot;rotate&quot;:0}},&quot;3eecaba8-54e4-4f3a-baa8-6467271cf2ac&quot;:{&quot;type&quot;:&quot;FIGURE_OBJECT&quot;,&quot;id&quot;:&quot;3eecaba8-54e4-4f3a-baa8-6467271cf2ac&quot;,&quot;relativeTransform&quot;:{&quot;translate&quot;:{&quot;x&quot;:-410.5739827824757,&quot;y&quot;:-40.30573236242024},&quot;rotate&quot;:0,&quot;skewX&quot;:9.642963969869337e-19},&quot;opacity&quot;:1,&quot;path&quot;:{&quot;type&quot;:&quot;ELLIPSE&quot;,&quot;size&quot;:{&quot;x&quot;:15.695400744862575,&quot;y&quot;:16.02294819816116}},&quot;pathStyles&quot;:[{&quot;type&quot;:&quot;FILL&quot;,&quot;fillStyle&quot;:&quot;rgba(54, 90, 77, 1)&quot;},{&quot;type&quot;:&quot;STROKE&quot;,&quot;strokeStyle&quot;:&quot;rgba(16, 38, 13, 1)&quot;,&quot;lineWidth&quot;:1.5166588595452262,&quot;lineJoin&quot;:&quot;round&quot;}],&quot;isLocked&quot;:false,&quot;parent&quot;:{&quot;type&quot;:&quot;CHILD&quot;,&quot;parentId&quot;:&quot;4e7b5cc7-1ac3-4b11-9646-d72aa06fdf2d&quot;,&quot;order&quot;:&quot;2&quot;}},&quot;53785cb7-ea5e-40fc-8d28-c3c8da66b3aa&quot;:{&quot;type&quot;:&quot;FIGURE_OBJECT&quot;,&quot;id&quot;:&quot;53785cb7-ea5e-40fc-8d28-c3c8da66b3aa&quot;,&quot;relativeTransform&quot;:{&quot;translate&quot;:{&quot;x&quot;:-408.6065191198396,&quot;y&quot;:-16.770182698154372},&quot;rotate&quot;:0},&quot;opacity&quot;:1,&quot;path&quot;:{&quot;type&quot;:&quot;POLY_LINE&quot;,&quot;points&quot;:[{&quot;x&quot;:-1.2177004254301431,&quot;y&quot;:-15.549474434499492},{&quot;x&quot;:-1.2177004254301431,&quot;y&quot;:-12.93681526535081},{&quot;x&quot;:1.849859115718414,&quot;y&quot;:-11.44386716869443},{&quot;x&quot;:-1.8084747054933168,&quot;y&quot;:-9.577682047873935},{&quot;x&quot;:1.849859115718414,&quot;y&quot;:-7.711496927053456},{&quot;x&quot;:-1.8084747054933168,&quot;y&quot;:-5.845311806232895},{&quot;x&quot;:0.06550679442237252,&quot;y&quot;:-1.55308602834578},{&quot;x&quot;:0.06550679442237252,&quot;y&quot;:15.549474434499492}],&quot;closed&quot;:false},&quot;pathStyles&quot;:[{&quot;type&quot;:&quot;FILL&quot;,&quot;fillStyle&quot;:&quot;transparent&quot;},{&quot;type&quot;:&quot;STROKE&quot;,&quot;strokeStyle&quot;:&quot;rgba(16, 38, 13, 1)&quot;,&quot;lineWidth&quot;:1.877348264127219,&quot;lineJoin&quot;:&quot;round&quot;}],&quot;pathSmoothing&quot;:{&quot;type&quot;:&quot;CATMULL_SMOOTHING&quot;,&quot;smoothing&quot;:0.2},&quot;pathMarkers&quot;:{&quot;markerStart&quot;:{&quot;type&quot;:&quot;PATH&quot;,&quot;units&quot;:{&quot;type&quot;:&quot;STROKE_WIDTH&quot;,&quot;scale&quot;:0.3},&quot;orient&quot;:{&quot;type&quot;:&quot;AUTO_START_REVERSE&quot;},&quot;name&quot;:&quot;dot&quot;,&quot;relativeTransform&quot;:{&quot;translate&quot;:{&quot;x&quot;:0,&quot;y&quot;:0},&quot;rotate&quot;:0,&quot;skewX&quot;:0,&quot;scale&quot;:{&quot;x&quot;:1,&quot;y&quot;:1}},&quot;path&quot;:{&quot;type&quot;:&quot;SPLINE&quot;,&quot;spline&quot;:{&quot;points&quot;:[{&quot;x&quot;:-1.7,&quot;y&quot;:0,&quot;isEndPoint&quot;:true},{&quot;x&quot;:-1.6999999999999997,&quot;y&quot;:0.9388840747123488,&quot;isEndPoint&quot;:false},{&quot;x&quot;:-0.9388840747123485,&quot;y&quot;:1.7,&quot;isEndPoint&quot;:false},{&quot;x&quot;:1.0409497792752501e-16,&quot;y&quot;:1.7,&quot;isEndPoint&quot;:true},{&quot;x&quot;:0.9388840747123488,&quot;y&quot;:1.7,&quot;isEndPoint&quot;:false},{&quot;x&quot;:1.7,&quot;y&quot;:0.9388840747123487,&quot;isEndPoint&quot;:false},{&quot;x&quot;:1.7,&quot;y&quot;:0,&quot;isEndPoint&quot;:true},{&quot;x&quot;:1.7,&quot;y&quot;:-0.9388840747123487,&quot;isEndPoint&quot;:false},{&quot;x&quot;:0.9388840747123488,&quot;y&quot;:-1.7,&quot;isEndPoint&quot;:false},{&quot;x&quot;:1.0409497792752501e-16,&quot;y&quot;:-1.7,&quot;isEndPoint&quot;:true},{&quot;x&quot;:-0.9388840747123485,&quot;y&quot;:-1.7,&quot;isEndPoint&quot;:false},{&quot;x&quot;:-1.6999999999999997,&quot;y&quot;:-0.9388840747123488,&quot;isEndPoint&quot;:false},{&quot;x&quot;:-1.7,&quot;y&quot;:-2.0818995585505003e-16,&quot;isEndPoint&quot;:true}],&quot;closed&quot;:false}},&quot;pathStyles&quot;:[{&quot;type&quot;:&quot;FILL&quot;,&quot;fillStyle&quot;:&quot;context-stroke-flat&quot;}]}},&quot;isLocked&quot;:false,&quot;parent&quot;:{&quot;type&quot;:&quot;CHILD&quot;,&quot;parentId&quot;:&quot;4e7b5cc7-1ac3-4b11-9646-d72aa06fdf2d&quot;,&quot;order&quot;:&quot;5&quot;}},&quot;88a88951-ae45-4135-991d-6c33b52c1ef0&quot;:{&quot;type&quot;:&quot;FIGURE_OBJECT&quot;,&quot;id&quot;:&quot;88a88951-ae45-4135-991d-6c33b52c1ef0&quot;,&quot;parent&quot;:{&quot;type&quot;:&quot;CHILD&quot;,&quot;parentId&quot;:&quot;68fc9452-26ca-4934-b2f4-4fe8bda8e0c1&quot;,&quot;order&quot;:&quot;9999999999999999999561&quot;},&quot;relativeTransform&quot;:{&quot;translate&quot;:{&quot;x&quot;:-83.18977961998523,&quot;y&quot;:-105.94397310193436},&quot;rotate&quot;:0}},&quot;ac6170da-a12f-44e5-8020-e824193e62e2&quot;:{&quot;type&quot;:&quot;FIGURE_OBJECT&quot;,&quot;id&quot;:&quot;ac6170da-a12f-44e5-8020-e824193e62e2&quot;,&quot;relativeTransform&quot;:{&quot;translate&quot;:{&quot;x&quot;:-410.5739827824757,&quot;y&quot;:-40.30573236242024},&quot;rotate&quot;:0,&quot;skewX&quot;:9.642963969869337e-19},&quot;opacity&quot;:1,&quot;path&quot;:{&quot;type&quot;:&quot;ELLIPSE&quot;,&quot;size&quot;:{&quot;x&quot;:15.695400744862575,&quot;y&quot;:16.02294819816116}},&quot;pathStyles&quot;:[{&quot;type&quot;:&quot;FILL&quot;,&quot;fillStyle&quot;:&quot;rgba(54, 90, 77, 1)&quot;},{&quot;type&quot;:&quot;STROKE&quot;,&quot;strokeStyle&quot;:&quot;rgba(16, 38, 13, 1)&quot;,&quot;lineWidth&quot;:1.5166588595452262,&quot;lineJoin&quot;:&quot;round&quot;}],&quot;isLocked&quot;:false,&quot;parent&quot;:{&quot;type&quot;:&quot;CHILD&quot;,&quot;parentId&quot;:&quot;88a88951-ae45-4135-991d-6c33b52c1ef0&quot;,&quot;order&quot;:&quot;2&quot;}},&quot;0f47755d-c7dd-49df-92f2-e556e645c5bd&quot;:{&quot;type&quot;:&quot;FIGURE_OBJECT&quot;,&quot;id&quot;:&quot;0f47755d-c7dd-49df-92f2-e556e645c5bd&quot;,&quot;relativeTransform&quot;:{&quot;translate&quot;:{&quot;x&quot;:-408.6065191198396,&quot;y&quot;:-16.770182698154372},&quot;rotate&quot;:0},&quot;opacity&quot;:1,&quot;path&quot;:{&quot;type&quot;:&quot;POLY_LINE&quot;,&quot;points&quot;:[{&quot;x&quot;:-1.2177004254301431,&quot;y&quot;:-15.549474434499492},{&quot;x&quot;:-1.2177004254301431,&quot;y&quot;:-12.93681526535081},{&quot;x&quot;:1.849859115718414,&quot;y&quot;:-11.44386716869443},{&quot;x&quot;:-1.8084747054933168,&quot;y&quot;:-9.577682047873935},{&quot;x&quot;:1.849859115718414,&quot;y&quot;:-7.711496927053456},{&quot;x&quot;:-1.8084747054933168,&quot;y&quot;:-5.845311806232895},{&quot;x&quot;:0.06550679442237252,&quot;y&quot;:-1.55308602834578},{&quot;x&quot;:0.06550679442237252,&quot;y&quot;:15.549474434499492}],&quot;closed&quot;:false},&quot;pathStyles&quot;:[{&quot;type&quot;:&quot;FILL&quot;,&quot;fillStyle&quot;:&quot;transparent&quot;},{&quot;type&quot;:&quot;STROKE&quot;,&quot;strokeStyle&quot;:&quot;rgba(16, 38, 13, 1)&quot;,&quot;lineWidth&quot;:1.877348264127219,&quot;lineJoin&quot;:&quot;round&quot;}],&quot;pathSmoothing&quot;:{&quot;type&quot;:&quot;CATMULL_SMOOTHING&quot;,&quot;smoothing&quot;:0.2},&quot;pathMarkers&quot;:{&quot;markerStart&quot;:{&quot;type&quot;:&quot;PATH&quot;,&quot;units&quot;:{&quot;type&quot;:&quot;STROKE_WIDTH&quot;,&quot;scale&quot;:0.3},&quot;orient&quot;:{&quot;type&quot;:&quot;AUTO_START_REVERSE&quot;},&quot;name&quot;:&quot;dot&quot;,&quot;relativeTransform&quot;:{&quot;translate&quot;:{&quot;x&quot;:0,&quot;y&quot;:0},&quot;rotate&quot;:0,&quot;skewX&quot;:0,&quot;scale&quot;:{&quot;x&quot;:1,&quot;y&quot;:1}},&quot;path&quot;:{&quot;type&quot;:&quot;SPLINE&quot;,&quot;spline&quot;:{&quot;points&quot;:[{&quot;x&quot;:-1.7,&quot;y&quot;:0,&quot;isEndPoint&quot;:true},{&quot;x&quot;:-1.6999999999999997,&quot;y&quot;:0.9388840747123488,&quot;isEndPoint&quot;:false},{&quot;x&quot;:-0.9388840747123485,&quot;y&quot;:1.7,&quot;isEndPoint&quot;:false},{&quot;x&quot;:1.0409497792752501e-16,&quot;y&quot;:1.7,&quot;isEndPoint&quot;:true},{&quot;x&quot;:0.9388840747123488,&quot;y&quot;:1.7,&quot;isEndPoint&quot;:false},{&quot;x&quot;:1.7,&quot;y&quot;:0.9388840747123487,&quot;isEndPoint&quot;:false},{&quot;x&quot;:1.7,&quot;y&quot;:0,&quot;isEndPoint&quot;:true},{&quot;x&quot;:1.7,&quot;y&quot;:-0.9388840747123487,&quot;isEndPoint&quot;:false},{&quot;x&quot;:0.9388840747123488,&quot;y&quot;:-1.7,&quot;isEndPoint&quot;:false},{&quot;x&quot;:1.0409497792752501e-16,&quot;y&quot;:-1.7,&quot;isEndPoint&quot;:true},{&quot;x&quot;:-0.9388840747123485,&quot;y&quot;:-1.7,&quot;isEndPoint&quot;:false},{&quot;x&quot;:-1.6999999999999997,&quot;y&quot;:-0.9388840747123488,&quot;isEndPoint&quot;:false},{&quot;x&quot;:-1.7,&quot;y&quot;:-2.0818995585505003e-16,&quot;isEndPoint&quot;:true}],&quot;closed&quot;:false}},&quot;pathStyles&quot;:[{&quot;type&quot;:&quot;FILL&quot;,&quot;fillStyle&quot;:&quot;context-stroke-flat&quot;}]}},&quot;isLocked&quot;:false,&quot;parent&quot;:{&quot;type&quot;:&quot;CHILD&quot;,&quot;parentId&quot;:&quot;88a88951-ae45-4135-991d-6c33b52c1ef0&quot;,&quot;order&quot;:&quot;5&quot;}},&quot;9343d226-581c-49c5-8f9d-bbae2e1e8577&quot;:{&quot;type&quot;:&quot;FIGURE_OBJECT&quot;,&quot;id&quot;:&quot;9343d226-581c-49c5-8f9d-bbae2e1e8577&quot;,&quot;parent&quot;:{&quot;type&quot;:&quot;CHILD&quot;,&quot;parentId&quot;:&quot;68fc9452-26ca-4934-b2f4-4fe8bda8e0c1&quot;,&quot;order&quot;:&quot;9999999999999999999562&quot;},&quot;relativeTransform&quot;:{&quot;translate&quot;:{&quot;x&quot;:-72.1686797007607,&quot;y&quot;:576.8673466305079},&quot;rotate&quot;:0}},&quot;06f1b90a-d2bc-4d69-8ec5-78748a09d116&quot;:{&quot;type&quot;:&quot;FIGURE_OBJECT&quot;,&quot;id&quot;:&quot;06f1b90a-d2bc-4d69-8ec5-78748a09d116&quot;,&quot;relativeTransform&quot;:{&quot;translate&quot;:{&quot;x&quot;:-410.5739827824757,&quot;y&quot;:-40.30573236242024},&quot;rotate&quot;:0,&quot;skewX&quot;:9.642963969869337e-19},&quot;opacity&quot;:1,&quot;path&quot;:{&quot;type&quot;:&quot;ELLIPSE&quot;,&quot;size&quot;:{&quot;x&quot;:15.695400744862575,&quot;y&quot;:16.02294819816116}},&quot;pathStyles&quot;:[{&quot;type&quot;:&quot;FILL&quot;,&quot;fillStyle&quot;:&quot;rgba(54, 90, 77, 1)&quot;},{&quot;type&quot;:&quot;STROKE&quot;,&quot;strokeStyle&quot;:&quot;rgba(16, 38, 13, 1)&quot;,&quot;lineWidth&quot;:1.5166588595452262,&quot;lineJoin&quot;:&quot;round&quot;}],&quot;isLocked&quot;:false,&quot;parent&quot;:{&quot;type&quot;:&quot;CHILD&quot;,&quot;parentId&quot;:&quot;9343d226-581c-49c5-8f9d-bbae2e1e8577&quot;,&quot;order&quot;:&quot;2&quot;}},&quot;c4bf6de0-2870-466f-8748-e19f1902f123&quot;:{&quot;type&quot;:&quot;FIGURE_OBJECT&quot;,&quot;id&quot;:&quot;c4bf6de0-2870-466f-8748-e19f1902f123&quot;,&quot;relativeTransform&quot;:{&quot;translate&quot;:{&quot;x&quot;:-408.6065191198396,&quot;y&quot;:-16.770182698154372},&quot;rotate&quot;:0},&quot;opacity&quot;:1,&quot;path&quot;:{&quot;type&quot;:&quot;POLY_LINE&quot;,&quot;points&quot;:[{&quot;x&quot;:-1.2177004254301431,&quot;y&quot;:-15.549474434499492},{&quot;x&quot;:-1.2177004254301431,&quot;y&quot;:-12.93681526535081},{&quot;x&quot;:1.849859115718414,&quot;y&quot;:-11.44386716869443},{&quot;x&quot;:-1.8084747054933168,&quot;y&quot;:-9.577682047873935},{&quot;x&quot;:1.849859115718414,&quot;y&quot;:-7.711496927053456},{&quot;x&quot;:-1.8084747054933168,&quot;y&quot;:-5.845311806232895},{&quot;x&quot;:0.06550679442237252,&quot;y&quot;:-1.55308602834578},{&quot;x&quot;:0.06550679442237252,&quot;y&quot;:15.549474434499492}],&quot;closed&quot;:false},&quot;pathStyles&quot;:[{&quot;type&quot;:&quot;FILL&quot;,&quot;fillStyle&quot;:&quot;transparent&quot;},{&quot;type&quot;:&quot;STROKE&quot;,&quot;strokeStyle&quot;:&quot;rgba(16, 38, 13, 1)&quot;,&quot;lineWidth&quot;:1.877348264127219,&quot;lineJoin&quot;:&quot;round&quot;}],&quot;pathSmoothing&quot;:{&quot;type&quot;:&quot;CATMULL_SMOOTHING&quot;,&quot;smoothing&quot;:0.2},&quot;pathMarkers&quot;:{&quot;markerStart&quot;:{&quot;type&quot;:&quot;PATH&quot;,&quot;units&quot;:{&quot;type&quot;:&quot;STROKE_WIDTH&quot;,&quot;scale&quot;:0.3},&quot;orient&quot;:{&quot;type&quot;:&quot;AUTO_START_REVERSE&quot;},&quot;name&quot;:&quot;dot&quot;,&quot;relativeTransform&quot;:{&quot;translate&quot;:{&quot;x&quot;:0,&quot;y&quot;:0},&quot;rotate&quot;:0,&quot;skewX&quot;:0,&quot;scale&quot;:{&quot;x&quot;:1,&quot;y&quot;:1}},&quot;path&quot;:{&quot;type&quot;:&quot;SPLINE&quot;,&quot;spline&quot;:{&quot;points&quot;:[{&quot;x&quot;:-1.7,&quot;y&quot;:0,&quot;isEndPoint&quot;:true},{&quot;x&quot;:-1.6999999999999997,&quot;y&quot;:0.9388840747123488,&quot;isEndPoint&quot;:false},{&quot;x&quot;:-0.9388840747123485,&quot;y&quot;:1.7,&quot;isEndPoint&quot;:false},{&quot;x&quot;:1.0409497792752501e-16,&quot;y&quot;:1.7,&quot;isEndPoint&quot;:true},{&quot;x&quot;:0.9388840747123488,&quot;y&quot;:1.7,&quot;isEndPoint&quot;:false},{&quot;x&quot;:1.7,&quot;y&quot;:0.9388840747123487,&quot;isEndPoint&quot;:false},{&quot;x&quot;:1.7,&quot;y&quot;:0,&quot;isEndPoint&quot;:true},{&quot;x&quot;:1.7,&quot;y&quot;:-0.9388840747123487,&quot;isEndPoint&quot;:false},{&quot;x&quot;:0.9388840747123488,&quot;y&quot;:-1.7,&quot;isEndPoint&quot;:false},{&quot;x&quot;:1.0409497792752501e-16,&quot;y&quot;:-1.7,&quot;isEndPoint&quot;:true},{&quot;x&quot;:-0.9388840747123485,&quot;y&quot;:-1.7,&quot;isEndPoint&quot;:false},{&quot;x&quot;:-1.6999999999999997,&quot;y&quot;:-0.9388840747123488,&quot;isEndPoint&quot;:false},{&quot;x&quot;:-1.7,&quot;y&quot;:-2.0818995585505003e-16,&quot;isEndPoint&quot;:true}],&quot;closed&quot;:false}},&quot;pathStyles&quot;:[{&quot;type&quot;:&quot;FILL&quot;,&quot;fillStyle&quot;:&quot;context-stroke-flat&quot;}]}},&quot;isLocked&quot;:false,&quot;parent&quot;:{&quot;type&quot;:&quot;CHILD&quot;,&quot;parentId&quot;:&quot;9343d226-581c-49c5-8f9d-bbae2e1e8577&quot;,&quot;order&quot;:&quot;5&quot;}},&quot;45af5655-53de-4ea2-aed9-d275b65d7170&quot;:{&quot;type&quot;:&quot;FIGURE_OBJECT&quot;,&quot;id&quot;:&quot;45af5655-53de-4ea2-aed9-d275b65d7170&quot;,&quot;relativeTransform&quot;:{&quot;translate&quot;:{&quot;x&quot;:-505.15248516807037,&quot;y&quot;:560.0977690864121},&quot;rotate&quot;:0},&quot;opacity&quot;:1,&quot;path&quot;:{&quot;type&quot;:&quot;POLY_LINE&quot;,&quot;points&quot;:[{&quot;x&quot;:-1.2177004254301431,&quot;y&quot;:-15.549474434499492},{&quot;x&quot;:-1.2177004254301431,&quot;y&quot;:-12.93681526535081},{&quot;x&quot;:1.849859115718414,&quot;y&quot;:-11.44386716869443},{&quot;x&quot;:-1.8084747054933168,&quot;y&quot;:-9.577682047873935},{&quot;x&quot;:1.849859115718414,&quot;y&quot;:-7.711496927053456},{&quot;x&quot;:-1.8084747054933168,&quot;y&quot;:-5.845311806232895},{&quot;x&quot;:0.06550679442237252,&quot;y&quot;:-1.55308602834578},{&quot;x&quot;:0.06550679442237252,&quot;y&quot;:15.549474434499492}],&quot;closed&quot;:false},&quot;pathStyles&quot;:[{&quot;type&quot;:&quot;FILL&quot;,&quot;fillStyle&quot;:&quot;transparent&quot;},{&quot;type&quot;:&quot;STROKE&quot;,&quot;strokeStyle&quot;:&quot;rgba(16, 38, 13, 1)&quot;,&quot;lineWidth&quot;:1.877348264127219,&quot;lineJoin&quot;:&quot;round&quot;}],&quot;pathSmoothing&quot;:{&quot;type&quot;:&quot;CATMULL_SMOOTHING&quot;,&quot;smoothing&quot;:0.2},&quot;pathMarkers&quot;:{&quot;markerStart&quot;:{&quot;type&quot;:&quot;PATH&quot;,&quot;units&quot;:{&quot;type&quot;:&quot;STROKE_WIDTH&quot;,&quot;scale&quot;:0.3},&quot;orient&quot;:{&quot;type&quot;:&quot;AUTO_START_REVERSE&quot;},&quot;name&quot;:&quot;dot&quot;,&quot;relativeTransform&quot;:{&quot;translate&quot;:{&quot;x&quot;:0,&quot;y&quot;:0},&quot;rotate&quot;:0,&quot;skewX&quot;:0,&quot;scale&quot;:{&quot;x&quot;:1,&quot;y&quot;:1}},&quot;path&quot;:{&quot;type&quot;:&quot;SPLINE&quot;,&quot;spline&quot;:{&quot;points&quot;:[{&quot;x&quot;:-1.7,&quot;y&quot;:0,&quot;isEndPoint&quot;:true},{&quot;x&quot;:-1.6999999999999997,&quot;y&quot;:0.9388840747123488,&quot;isEndPoint&quot;:false},{&quot;x&quot;:-0.9388840747123485,&quot;y&quot;:1.7,&quot;isEndPoint&quot;:false},{&quot;x&quot;:1.0409497792752501e-16,&quot;y&quot;:1.7,&quot;isEndPoint&quot;:true},{&quot;x&quot;:0.9388840747123488,&quot;y&quot;:1.7,&quot;isEndPoint&quot;:false},{&quot;x&quot;:1.7,&quot;y&quot;:0.9388840747123487,&quot;isEndPoint&quot;:false},{&quot;x&quot;:1.7,&quot;y&quot;:0,&quot;isEndPoint&quot;:true},{&quot;x&quot;:1.7,&quot;y&quot;:-0.9388840747123487,&quot;isEndPoint&quot;:false},{&quot;x&quot;:0.9388840747123488,&quot;y&quot;:-1.7,&quot;isEndPoint&quot;:false},{&quot;x&quot;:1.0409497792752501e-16,&quot;y&quot;:-1.7,&quot;isEndPoint&quot;:true},{&quot;x&quot;:-0.9388840747123485,&quot;y&quot;:-1.7,&quot;isEndPoint&quot;:false},{&quot;x&quot;:-1.6999999999999997,&quot;y&quot;:-0.9388840747123488,&quot;isEndPoint&quot;:false},{&quot;x&quot;:-1.7,&quot;y&quot;:-2.0818995585505003e-16,&quot;isEndPoint&quot;:true}],&quot;closed&quot;:false}},&quot;pathStyles&quot;:[{&quot;type&quot;:&quot;FILL&quot;,&quot;fillStyle&quot;:&quot;context-stroke-flat&quot;}]}},&quot;isLocked&quot;:false,&quot;parent&quot;:{&quot;type&quot;:&quot;CHILD&quot;,&quot;parentId&quot;:&quot;68fc9452-26ca-4934-b2f4-4fe8bda8e0c1&quot;,&quot;order&quot;:&quot;9999999999999999999999999999999999999999999999999999999999995&quot;}},&quot;47420e2d-9a48-4ade-a2f5-32f4ba27a9eb&quot;:{&quot;type&quot;:&quot;FIGURE_OBJECT&quot;,&quot;id&quot;:&quot;47420e2d-9a48-4ade-a2f5-32f4ba27a9eb&quot;,&quot;relativeTransform&quot;:{&quot;translate&quot;:{&quot;x&quot;:-525.6254906436994,&quot;y&quot;:560.0966328905458},&quot;rotate&quot;:0},&quot;opacity&quot;:1,&quot;path&quot;:{&quot;type&quot;:&quot;POLY_LINE&quot;,&quot;points&quot;:[{&quot;x&quot;:-1.2177004254301431,&quot;y&quot;:-15.549474434499492},{&quot;x&quot;:-1.2177004254301431,&quot;y&quot;:-12.93681526535081},{&quot;x&quot;:1.849859115718414,&quot;y&quot;:-11.44386716869443},{&quot;x&quot;:-1.8084747054933168,&quot;y&quot;:-9.577682047873935},{&quot;x&quot;:1.849859115718414,&quot;y&quot;:-7.711496927053456},{&quot;x&quot;:-1.8084747054933168,&quot;y&quot;:-5.845311806232895},{&quot;x&quot;:0.06550679442237252,&quot;y&quot;:-1.55308602834578},{&quot;x&quot;:0.06550679442237252,&quot;y&quot;:15.549474434499492}],&quot;closed&quot;:false},&quot;pathStyles&quot;:[{&quot;type&quot;:&quot;FILL&quot;,&quot;fillStyle&quot;:&quot;transparent&quot;},{&quot;type&quot;:&quot;STROKE&quot;,&quot;strokeStyle&quot;:&quot;rgba(16, 38, 13, 1)&quot;,&quot;lineWidth&quot;:1.877348264127219,&quot;lineJoin&quot;:&quot;round&quot;}],&quot;pathSmoothing&quot;:{&quot;type&quot;:&quot;CATMULL_SMOOTHING&quot;,&quot;smoothing&quot;:0.2},&quot;pathMarkers&quot;:{&quot;markerStart&quot;:{&quot;type&quot;:&quot;PATH&quot;,&quot;units&quot;:{&quot;type&quot;:&quot;STROKE_WIDTH&quot;,&quot;scale&quot;:0.3},&quot;orient&quot;:{&quot;type&quot;:&quot;AUTO_START_REVERSE&quot;},&quot;name&quot;:&quot;dot&quot;,&quot;relativeTransform&quot;:{&quot;translate&quot;:{&quot;x&quot;:0,&quot;y&quot;:0},&quot;rotate&quot;:0,&quot;skewX&quot;:0,&quot;scale&quot;:{&quot;x&quot;:1,&quot;y&quot;:1}},&quot;path&quot;:{&quot;type&quot;:&quot;SPLINE&quot;,&quot;spline&quot;:{&quot;points&quot;:[{&quot;x&quot;:-1.7,&quot;y&quot;:0,&quot;isEndPoint&quot;:true},{&quot;x&quot;:-1.6999999999999997,&quot;y&quot;:0.9388840747123488,&quot;isEndPoint&quot;:false},{&quot;x&quot;:-0.9388840747123485,&quot;y&quot;:1.7,&quot;isEndPoint&quot;:false},{&quot;x&quot;:1.0409497792752501e-16,&quot;y&quot;:1.7,&quot;isEndPoint&quot;:true},{&quot;x&quot;:0.9388840747123488,&quot;y&quot;:1.7,&quot;isEndPoint&quot;:false},{&quot;x&quot;:1.7,&quot;y&quot;:0.9388840747123487,&quot;isEndPoint&quot;:false},{&quot;x&quot;:1.7,&quot;y&quot;:0,&quot;isEndPoint&quot;:true},{&quot;x&quot;:1.7,&quot;y&quot;:-0.9388840747123487,&quot;isEndPoint&quot;:false},{&quot;x&quot;:0.9388840747123488,&quot;y&quot;:-1.7,&quot;isEndPoint&quot;:false},{&quot;x&quot;:1.0409497792752501e-16,&quot;y&quot;:-1.7,&quot;isEndPoint&quot;:true},{&quot;x&quot;:-0.9388840747123485,&quot;y&quot;:-1.7,&quot;isEndPoint&quot;:false},{&quot;x&quot;:-1.6999999999999997,&quot;y&quot;:-0.9388840747123488,&quot;isEndPoint&quot;:false},{&quot;x&quot;:-1.7,&quot;y&quot;:-2.0818995585505003e-16,&quot;isEndPoint&quot;:true}],&quot;closed&quot;:false}},&quot;pathStyles&quot;:[{&quot;type&quot;:&quot;FILL&quot;,&quot;fillStyle&quot;:&quot;context-stroke-flat&quot;}]}},&quot;isLocked&quot;:false,&quot;parent&quot;:{&quot;type&quot;:&quot;CHILD&quot;,&quot;parentId&quot;:&quot;68fc9452-26ca-4934-b2f4-4fe8bda8e0c1&quot;,&quot;order&quot;:&quot;9999999999999999999999999999999999999999999999999999999999997&quot;}},&quot;9de948a8-bb90-41b7-a618-fb51f2afe8da&quot;:{&quot;type&quot;:&quot;FIGURE_OBJECT&quot;,&quot;id&quot;:&quot;9de948a8-bb90-41b7-a618-fb51f2afe8da&quot;,&quot;parent&quot;:{&quot;type&quot;:&quot;CHILD&quot;,&quot;parentId&quot;:&quot;68fc9452-26ca-4934-b2f4-4fe8bda8e0c1&quot;,&quot;order&quot;:&quot;9999999999999999999999999999999999999999999999999999999999998&quot;},&quot;relativeTransform&quot;:{&quot;translate&quot;:{&quot;x&quot;:-899.783000339157,&quot;y&quot;:498.1498746054088},&quot;rotate&quot;:1.5707963267948966},&quot;opacity&quot;:1},&quot;bdc7d19b-bfe4-4432-8fca-07bd85312dc6&quot;:{&quot;type&quot;:&quot;FIGURE_OBJECT&quot;,&quot;id&quot;:&quot;bdc7d19b-bfe4-4432-8fca-07bd85312dc6&quot;,&quot;parent&quot;:{&quot;type&quot;:&quot;CHILD&quot;,&quot;parentId&quot;:&quot;9de948a8-bb90-41b7-a618-fb51f2afe8da&quot;,&quot;order&quot;:&quot;5&quot;},&quot;relativeTransform&quot;:{&quot;translate&quot;:{&quot;x&quot;:-995.1590193087854,&quot;y&quot;:-296.7170000748076},&quot;rotate&quot;:3.141592653589793}},&quot;5d0377e7-6aec-4b7a-accf-3f9fe41e526b&quot;:{&quot;type&quot;:&quot;FIGURE_OBJECT&quot;,&quot;id&quot;:&quot;5d0377e7-6aec-4b7a-accf-3f9fe41e526b&quot;,&quot;relativeTransform&quot;:{&quot;translate&quot;:{&quot;x&quot;:-421.38874774264025,&quot;y&quot;:-40.30573236242025},&quot;rotate&quot;:0,&quot;skewX&quot;:9.642963969869341e-19},&quot;opacity&quot;:1,&quot;path&quot;:{&quot;type&quot;:&quot;ELLIPSE&quot;,&quot;size&quot;:{&quot;x&quot;:16.108827014254828,&quot;y&quot;:16.022948198161163}},&quot;pathStyles&quot;:[{&quot;type&quot;:&quot;FILL&quot;,&quot;fillStyle&quot;:&quot;rgba(54, 90, 77, 1)&quot;},{&quot;type&quot;:&quot;STROKE&quot;,&quot;strokeStyle&quot;:&quot;rgba(16, 38, 13, 1)&quot;,&quot;lineWidth&quot;:1.5166588595452268,&quot;lineJoin&quot;:&quot;round&quot;}],&quot;isLocked&quot;:false,&quot;parent&quot;:{&quot;type&quot;:&quot;CHILD&quot;,&quot;parentId&quot;:&quot;bdc7d19b-bfe4-4432-8fca-07bd85312dc6&quot;,&quot;order&quot;:&quot;2&quot;}},&quot;1d47cd6c-e011-4dd2-a91a-09f02ad7f530&quot;:{&quot;type&quot;:&quot;FIGURE_OBJECT&quot;,&quot;id&quot;:&quot;1d47cd6c-e011-4dd2-a91a-09f02ad7f530&quot;,&quot;relativeTransform&quot;:{&quot;translate&quot;:{&quot;x&quot;:-419.36945990708665,&quot;y&quot;:-16.770182698154372},&quot;rotate&quot;:0},&quot;opacity&quot;:1,&quot;path&quot;:{&quot;type&quot;:&quot;POLY_LINE&quot;,&quot;points&quot;:[{&quot;x&quot;:-1.2497753849871795,&quot;y&quot;:-15.549474434499496},{&quot;x&quot;:-1.2497753849871795,&quot;y&quot;:-12.936815265350818},{&quot;x&quot;:1.898585514333183,&quot;y&quot;:-11.443867168694432},{&quot;x&quot;:-1.8561110139212544,&quot;y&quot;:-9.577682047873937},{&quot;x&quot;:1.898585514333183,&quot;y&quot;:-7.7114969270534575},{&quot;x&quot;:-1.8561110139212544,&quot;y&quot;:-5.845311806232896},{&quot;x&quot;:0.06723228267706086,&quot;y&quot;:-1.5530860283457804},{&quot;x&quot;:0.06723228267706087,&quot;y&quot;:15.549474434499496}],&quot;closed&quot;:false},&quot;pathStyles&quot;:[{&quot;type&quot;:&quot;FILL&quot;,&quot;fillStyle&quot;:&quot;transparent&quot;},{&quot;type&quot;:&quot;STROKE&quot;,&quot;strokeStyle&quot;:&quot;rgba(16, 38, 13, 1)&quot;,&quot;lineWidth&quot;:1.8773482641272194,&quot;lineJoin&quot;:&quot;round&quot;}],&quot;pathSmoothing&quot;:{&quot;type&quot;:&quot;CATMULL_SMOOTHING&quot;,&quot;smoothing&quot;:0.2},&quot;pathMarkers&quot;:{&quot;markerStart&quot;:{&quot;type&quot;:&quot;PATH&quot;,&quot;units&quot;:{&quot;type&quot;:&quot;STROKE_WIDTH&quot;,&quot;scale&quot;:0.3},&quot;orient&quot;:{&quot;type&quot;:&quot;AUTO_START_REVERSE&quot;},&quot;name&quot;:&quot;dot&quot;,&quot;relativeTransform&quot;:{&quot;translate&quot;:{&quot;x&quot;:0,&quot;y&quot;:0},&quot;rotate&quot;:0,&quot;skewX&quot;:0,&quot;scale&quot;:{&quot;x&quot;:1,&quot;y&quot;:1}},&quot;path&quot;:{&quot;type&quot;:&quot;SPLINE&quot;,&quot;spline&quot;:{&quot;points&quot;:[{&quot;x&quot;:-1.7,&quot;y&quot;:0,&quot;isEndPoint&quot;:true},{&quot;x&quot;:-1.6999999999999997,&quot;y&quot;:0.9388840747123488,&quot;isEndPoint&quot;:false},{&quot;x&quot;:-0.9388840747123485,&quot;y&quot;:1.7,&quot;isEndPoint&quot;:false},{&quot;x&quot;:1.0409497792752501e-16,&quot;y&quot;:1.7,&quot;isEndPoint&quot;:true},{&quot;x&quot;:0.9388840747123488,&quot;y&quot;:1.7,&quot;isEndPoint&quot;:false},{&quot;x&quot;:1.7,&quot;y&quot;:0.9388840747123487,&quot;isEndPoint&quot;:false},{&quot;x&quot;:1.7,&quot;y&quot;:0,&quot;isEndPoint&quot;:true},{&quot;x&quot;:1.7,&quot;y&quot;:-0.9388840747123487,&quot;isEndPoint&quot;:false},{&quot;x&quot;:0.9388840747123488,&quot;y&quot;:-1.7,&quot;isEndPoint&quot;:false},{&quot;x&quot;:1.0409497792752501e-16,&quot;y&quot;:-1.7,&quot;isEndPoint&quot;:true},{&quot;x&quot;:-0.9388840747123485,&quot;y&quot;:-1.7,&quot;isEndPoint&quot;:false},{&quot;x&quot;:-1.6999999999999997,&quot;y&quot;:-0.9388840747123488,&quot;isEndPoint&quot;:false},{&quot;x&quot;:-1.7,&quot;y&quot;:-2.0818995585505003e-16,&quot;isEndPoint&quot;:true}],&quot;closed&quot;:false}},&quot;pathStyles&quot;:[{&quot;type&quot;:&quot;FILL&quot;,&quot;fillStyle&quot;:&quot;context-stroke-flat&quot;}]}},&quot;isLocked&quot;:false,&quot;parent&quot;:{&quot;type&quot;:&quot;CHILD&quot;,&quot;parentId&quot;:&quot;bdc7d19b-bfe4-4432-8fca-07bd85312dc6&quot;,&quot;order&quot;:&quot;5&quot;}},&quot;62b08825-75e2-4deb-8051-c32feb9b8446&quot;:{&quot;type&quot;:&quot;FIGURE_OBJECT&quot;,&quot;id&quot;:&quot;62b08825-75e2-4deb-8051-c32feb9b8446&quot;,&quot;parent&quot;:{&quot;type&quot;:&quot;CHILD&quot;,&quot;parentId&quot;:&quot;9de948a8-bb90-41b7-a618-fb51f2afe8da&quot;,&quot;order&quot;:&quot;2&quot;},&quot;relativeTransform&quot;:{&quot;translate&quot;:{&quot;x&quot;:-632.1522023101692,&quot;y&quot;:-192.78147311482687},&quot;rotate&quot;:3.141592653589793},&quot;opacity&quot;:1},&quot;d1a3e6ba-3a85-4836-977c-fb3b13d1d924&quot;:{&quot;id&quot;:&quot;d1a3e6ba-3a85-4836-977c-fb3b13d1d924&quot;,&quot;name&quot;:&quot;EGFR (monomer)&quot;,&quot;displayName&quot;:&quot;&quot;,&quot;type&quot;:&quot;FIGURE_OBJECT&quot;,&quot;relativeTransform&quot;:{&quot;translate&quot;:{&quot;x&quot;:-58.381351404382755,&quot;y&quot;:6.626311249897292},&quot;rotate&quot;:-3.141592653589793,&quot;skewX&quot;:0,&quot;scale&quot;:{&quot;x&quot;:1.1994525443180155,&quot;y&quot;:0.8489003970959748}},&quot;image&quot;:{&quot;url&quot;:&quot;https://icons.biorender.com/biorender/5da738b0fb54ce0004d5d5c2/egf-receptor-monomer-inactive.png&quot;,&quot;fallbackUrl&quot;:&quot;https://res.cloudinary.com/dlcjuc3ej/image/upload/v1571240108/lav2u7slqxvs1turzdie.svg#/keystone/api/icons/5da738b0fb54ce0004d5d5c2/egf-receptor-monomer-inactive.svg&quot;,&quot;isPremium&quot;:false,&quot;size&quot;:{&quot;x&quot;:25,&quot;y&quot;:113.63636363636363}},&quot;source&quot;:{&quot;id&quot;:&quot;5da737cbfb54ce0004d5d584&quot;,&quot;type&quot;:&quot;ASSETS&quot;},&quot;isPremium&quot;:false,&quot;parent&quot;:{&quot;type&quot;:&quot;CHILD&quot;,&quot;parentId&quot;:&quot;62b08825-75e2-4deb-8051-c32feb9b8446&quot;,&quot;order&quot;:&quot;5&quot;},&quot;styles&quot;:{&quot;editable&quot;:[{&quot;styleName&quot;:&quot;MONOCHROME_COLOR&quot;,&quot;index&quot;:0,&quot;color&quot;:&quot;#3E7274&quot;}]}},&quot;5613bc0f-bff4-4450-8c17-7d170ccc0684&quot;:{&quot;type&quot;:&quot;FIGURE_OBJECT&quot;,&quot;id&quot;:&quot;5613bc0f-bff4-4450-8c17-7d170ccc0684&quot;,&quot;parent&quot;:{&quot;type&quot;:&quot;CROP&quot;,&quot;parentId&quot;:&quot;62b08825-75e2-4deb-8051-c32feb9b8446&quot;,&quot;order&quot;:&quot;5&quot;},&quot;relativeTransform&quot;:{&quot;translate&quot;:{&quot;x&quot;:-58.381351404382755,&quot;y&quot;:13.038570584686573},&quot;rotate&quot;:0,&quot;skewX&quot;:3.1849487998695774e-18,&quot;scale&quot;:{&quot;x&quot;:14.9931568039752,&quot;y&quot;:41.82071777293656}},&quot;path&quot;:{&quot;type&quot;:&quot;RECT&quot;,&quot;size&quot;:{&quot;x&quot;:2,&quot;y&quot;:2}},&quot;pathStyles&quot;:[{&quot;type&quot;:&quot;FILL&quot;,&quot;fillStyle&quot;:&quot;#fff&quot;}],&quot;isFrozen&quot;:true},&quot;768c58d5-9b14-4d6b-9593-845cdaa0aac9&quot;:{&quot;type&quot;:&quot;FIGURE_OBJECT&quot;,&quot;id&quot;:&quot;768c58d5-9b14-4d6b-9593-845cdaa0aac9&quot;,&quot;relativeTransform&quot;:{&quot;translate&quot;:{&quot;x&quot;:-863.6053212950935,&quot;y&quot;:-8.313697195213088},&quot;rotate&quot;:0},&quot;opacity&quot;:0.3,&quot;path&quot;:{&quot;type&quot;:&quot;RECT&quot;,&quot;size&quot;:{&quot;x&quot;:958.5117174368057,&quot;y&quot;:657.5930511839044},&quot;cornerRounding&quot;:{&quot;type&quot;:&quot;ARC_LENGTH&quot;,&quot;global&quot;:0}},&quot;pathStyles&quot;:[{&quot;type&quot;:&quot;FILL&quot;,&quot;fillStyle&quot;:&quot;rgba(185,219,244,1)&quot;},{&quot;type&quot;:&quot;STROKE&quot;,&quot;strokeStyle&quot;:&quot;rgba(255,255,255,1)&quot;,&quot;lineWidth&quot;:3.0714133036242726,&quot;lineJoin&quot;:&quot;round&quot;}],&quot;isLocked&quot;:false,&quot;parent&quot;:{&quot;type&quot;:&quot;CHILD&quot;,&quot;parentId&quot;:&quot;68fc9452-26ca-4934-b2f4-4fe8bda8e0c1&quot;,&quot;order&quot;:&quot;4&quot;},&quot;layout&quot;:{&quot;sizeRatio&quot;:{&quot;x&quot;:0.88,&quot;y&quot;:0.88},&quot;keepAspectRatio&quot;:false}},&quot;a28ebb02-38df-4bf3-bdb8-b161940a448c&quot;:{&quot;type&quot;:&quot;FIGURE_OBJECT&quot;,&quot;id&quot;:&quot;a28ebb02-38df-4bf3-bdb8-b161940a448c&quot;,&quot;parent&quot;:{&quot;type&quot;:&quot;CHILD&quot;,&quot;parentId&quot;:&quot;68fc9452-26ca-4934-b2f4-4fe8bda8e0c1&quot;,&quot;order&quot;:&quot;9999999999999999999999999999999999999999999999999999999999999&quot;},&quot;relativeTransform&quot;:{&quot;translate&quot;:{&quot;x&quot;:-45.965517066586735,&quot;y&quot;:805.035883478518},&quot;rotate&quot;:0}},&quot;1c9dc51d-4cc3-4cfd-a94b-03c5d7bd2a20&quot;:{&quot;type&quot;:&quot;FIGURE_OBJECT&quot;,&quot;id&quot;:&quot;1c9dc51d-4cc3-4cfd-a94b-03c5d7bd2a20&quot;,&quot;relativeTransform&quot;:{&quot;translate&quot;:{&quot;x&quot;:-992.5130342455997,&quot;y&quot;:-238.1661433653261},&quot;rotate&quot;:0},&quot;opacity&quot;:1,&quot;path&quot;:{&quot;type&quot;:&quot;POLY_LINE&quot;,&quot;points&quot;:[{&quot;x&quot;:-28.271474795312482,&quot;y&quot;:0},{&quot;x&quot;:-14.135737397656241,&quot;y&quot;:13.670471860042085},{&quot;x&quot;:14.135737397656241,&quot;y&quot;:17.088089825052606},{&quot;x&quot;:28.271474795312482,&quot;y&quot;:0},{&quot;x&quot;:-5.654294959062499,&quot;y&quot;:-17.088089825052606}],&quot;closed&quot;:true},&quot;pathStyles&quot;:[{&quot;type&quot;:&quot;FILL&quot;,&quot;fillStyle&quot;:&quot;#EEF4FB&quot;},{&quot;type&quot;:&quot;STROKE&quot;,&quot;strokeStyle&quot;:&quot;rgba(243,205,204,1)&quot;,&quot;lineWidth&quot;:3.0714133159373795,&quot;lineJoin&quot;:&quot;round&quot;,&quot;dashArray&quot;:[0]}],&quot;pathSmoothing&quot;:{&quot;type&quot;:&quot;CATMULL_SMOOTHING&quot;,&quot;smoothing&quot;:0.2},&quot;isLocked&quot;:false,&quot;parent&quot;:{&quot;type&quot;:&quot;CHILD&quot;,&quot;parentId&quot;:&quot;a28ebb02-38df-4bf3-bdb8-b161940a448c&quot;,&quot;order&quot;:&quot;5&quot;},&quot;connectorInfo&quot;:{&quot;connectedObjects&quot;:[],&quot;type&quot;:&quot;QUADRATIC&quot;,&quot;offset&quot;:{&quot;x&quot;:0,&quot;y&quot;:0},&quot;bending&quot;:0.1,&quot;firstElementIsHead&quot;:true,&quot;customized&quot;:false}},&quot;3eb91dbf-c6d0-455f-bb4d-9624b726b0a4&quot;:{&quot;type&quot;:&quot;FIGURE_OBJECT&quot;,&quot;id&quot;:&quot;3eb91dbf-c6d0-455f-bb4d-9624b726b0a4&quot;,&quot;parent&quot;:{&quot;type&quot;:&quot;CROP&quot;,&quot;parentId&quot;:&quot;a28ebb02-38df-4bf3-bdb8-b161940a448c&quot;,&quot;order&quot;:&quot;5&quot;},&quot;relativeTransform&quot;:{&quot;translate&quot;:{&quot;x&quot;:-991.3821752537868,&quot;y&quot;:-233.64718771393765},&quot;rotate&quot;:0,&quot;skewX&quot;:0,&quot;scale&quot;:{&quot;x&quot;:33.73567344763945,&quot;y&quot;:14.310312358961493}},&quot;path&quot;:{&quot;type&quot;:&quot;RECT&quot;,&quot;size&quot;:{&quot;x&quot;:2,&quot;y&quot;:2}},&quot;pathStyles&quot;:[{&quot;type&quot;:&quot;FILL&quot;,&quot;fillStyle&quot;:&quot;#fff&quot;}],&quot;isFrozen&quot;:true},&quot;eb1428cc-4b96-4a94-93f6-456355aa26fb&quot;:{&quot;type&quot;:&quot;FIGURE_OBJECT&quot;,&quot;id&quot;:&quot;eb1428cc-4b96-4a94-93f6-456355aa26fb&quot;,&quot;name&quot;:&quot;Desmosome (hemichannel 1)&quot;,&quot;relativeTransform&quot;:{&quot;translate&quot;:{&quot;x&quot;:-598.4587680195724,&quot;y&quot;:759.3011977611691},&quot;rotate&quot;:0,&quot;skewX&quot;:0,&quot;scale&quot;:{&quot;x&quot;:0.5741046039971179,&quot;y&quot;:0.289696174819117}},&quot;opacity&quot;:1,&quot;image&quot;:{&quot;url&quot;:&quot;https://res.cloudinary.com/dlcjuc3ej/image/upload/v1530279854/y2f1or5awe92ikeu1yd5.svg&quot;,&quot;size&quot;:{&quot;x&quot;:209,&quot;y&quot;:240},&quot;isPremium&quot;:false},&quot;source&quot;:{&quot;id&quot;:&quot;5b3637767c26d800149985e6&quot;,&quot;type&quot;:&quot;ASSETS&quot;},&quot;pathStyles&quot;:[{&quot;type&quot;:&quot;FILL&quot;,&quot;fillStyle&quot;:&quot;rgb(0,0,0)&quot;}],&quot;isLocked&quot;:false,&quot;parent&quot;:{&quot;type&quot;:&quot;CHILD&quot;,&quot;parentId&quot;:&quot;68fc9452-26ca-4934-b2f4-4fe8bda8e0c1&quot;,&quot;order&quot;:&quot;99999999999999999999999999999999999999999999999999999999999996&quot;}},&quot;ba12424a-1eda-4b75-8d92-c33441a138ad&quot;:{&quot;type&quot;:&quot;FIGURE_OBJECT&quot;,&quot;id&quot;:&quot;ba12424a-1eda-4b75-8d92-c33441a138ad&quot;,&quot;name&quot;:&quot;Desmosome (hemichannel 1)&quot;,&quot;relativeTransform&quot;:{&quot;translate&quot;:{&quot;x&quot;:-785.8177967100477,&quot;y&quot;:759.3003811467663},&quot;rotate&quot;:6.283185307179586,&quot;skewX&quot;:-1.7866124342815294e-16,&quot;scale&quot;:{&quot;x&quot;:-0.5719373617258798,&quot;y&quot;:0.28969617481911697}},&quot;opacity&quot;:1,&quot;image&quot;:{&quot;url&quot;:&quot;https://res.cloudinary.com/dlcjuc3ej/image/upload/v1530279854/y2f1or5awe92ikeu1yd5.svg&quot;,&quot;size&quot;:{&quot;x&quot;:209,&quot;y&quot;:240},&quot;isPremium&quot;:false},&quot;source&quot;:{&quot;id&quot;:&quot;5b3637767c26d800149985e6&quot;,&quot;type&quot;:&quot;ASSETS&quot;},&quot;pathStyles&quot;:[{&quot;type&quot;:&quot;FILL&quot;,&quot;fillStyle&quot;:&quot;rgb(0,0,0)&quot;}],&quot;isLocked&quot;:false,&quot;parent&quot;:{&quot;type&quot;:&quot;CHILD&quot;,&quot;parentId&quot;:&quot;68fc9452-26ca-4934-b2f4-4fe8bda8e0c1&quot;,&quot;order&quot;:&quot;99999999999999999999999999999999999999999999999999999999999997&quot;}},&quot;bbfd7552-f2aa-4d20-a032-f2ce06b08a39&quot;:{&quot;type&quot;:&quot;FIGURE_OBJECT&quot;,&quot;id&quot;:&quot;bbfd7552-f2aa-4d20-a032-f2ce06b08a39&quot;,&quot;name&quot;:&quot;Tight junction (claudin)&quot;,&quot;relativeTransform&quot;:{&quot;translate&quot;:{&quot;x&quot;:-631.058514600072,&quot;y&quot;:231.29279034105713},&quot;rotate&quot;:6.283185307179586,&quot;skewX&quot;:1.3060898355287333e-16,&quot;scale&quot;:{&quot;x&quot;:-0.1873739052981476,&quot;y&quot;:0.11327866864035893}},&quot;opacity&quot;:1,&quot;image&quot;:{&quot;url&quot;:&quot;https://icons.biorender.com/biorender/5cab5e6624cd9b33001efe99/tight-junction-claudin.png&quot;,&quot;fallbackUrl&quot;:&quot;https://res.cloudinary.com/dlcjuc3ej/image/upload/v1554734690/bkwjn14vh4ttw6b5tbse.svg#/keystone/api/icons/5cab5e6624cd9b33001efe99/tight-junction-claudin.svg&quot;,&quot;size&quot;:{&quot;x&quot;:383,&quot;y&quot;:565},&quot;isPremium&quot;:false,&quot;isPacked&quot;:true},&quot;source&quot;:{&quot;id&quot;:&quot;5cab5da524cd9b33001efe98&quot;,&quot;type&quot;:&quot;ASSETS&quot;},&quot;pathStyles&quot;:[{&quot;type&quot;:&quot;FILL&quot;,&quot;fillStyle&quot;:&quot;rgb(0,0,0)&quot;}],&quot;isLocked&quot;:false,&quot;parent&quot;:{&quot;type&quot;:&quot;CHILD&quot;,&quot;parentId&quot;:&quot;68fc9452-26ca-4934-b2f4-4fe8bda8e0c1&quot;,&quot;order&quot;:&quot;999999999999999999999999999999999999999999999999999999999999995&quot;}},&quot;94785378-2f1e-4147-9bf4-787fe5d29271&quot;:{&quot;type&quot;:&quot;FIGURE_OBJECT&quot;,&quot;id&quot;:&quot;94785378-2f1e-4147-9bf4-787fe5d29271&quot;,&quot;relativeTransform&quot;:{&quot;translate&quot;:{&quot;x&quot;:-587.8438212556042,&quot;y&quot;:936.9537328093558},&quot;rotate&quot;:-1.5707963267948972,&quot;skewX&quot;:-4.755117911644763e-16},&quot;opacity&quot;:1,&quot;path&quot;:{&quot;type&quot;:&quot;ELLIPSE&quot;,&quot;size&quot;:{&quot;x&quot;:13.67430658222925,&quot;y&quot;:20.475242116245646}},&quot;pathStyles&quot;:[{&quot;type&quot;:&quot;FILL&quot;,&quot;fillStyle&quot;:&quot;rgba(206, 154, 40, 1)&quot;},{&quot;type&quot;:&quot;STROKE&quot;,&quot;strokeStyle&quot;:&quot;rgba(130, 73, 26, 1)&quot;,&quot;lineWidth&quot;:2.0264153585302456,&quot;lineJoin&quot;:&quot;round&quot;}],&quot;isLocked&quot;:false,&quot;parent&quot;:{&quot;type&quot;:&quot;CHILD&quot;,&quot;parentId&quot;:&quot;68fc9452-26ca-4934-b2f4-4fe8bda8e0c1&quot;,&quot;order&quot;:&quot;999999999999999999999999999999999999999999999999999999999999999&quot;}},&quot;b882f332-5943-4526-98e3-d567d358ab69&quot;:{&quot;type&quot;:&quot;FIGURE_OBJECT&quot;,&quot;id&quot;:&quot;b882f332-5943-4526-98e3-d567d358ab69&quot;,&quot;relativeTransform&quot;:{&quot;translate&quot;:{&quot;x&quot;:-799.6907152706342,&quot;y&quot;:936.8316460080273},&quot;rotate&quot;:-1.5707963267948972,&quot;skewX&quot;:-4.755117911644765e-16},&quot;opacity&quot;:1,&quot;path&quot;:{&quot;type&quot;:&quot;ELLIPSE&quot;,&quot;size&quot;:{&quot;x&quot;:13.4632226236409,&quot;y&quot;:20.15917525516117}},&quot;pathStyles&quot;:[{&quot;type&quot;:&quot;FILL&quot;,&quot;fillStyle&quot;:&quot;rgba(206, 154, 40, 1)&quot;},{&quot;type&quot;:&quot;STROKE&quot;,&quot;strokeStyle&quot;:&quot;rgba(130, 73, 26, 1)&quot;,&quot;lineWidth&quot;:1.9951345200430732,&quot;lineJoin&quot;:&quot;round&quot;}],&quot;isLocked&quot;:false,&quot;parent&quot;:{&quot;type&quot;:&quot;CHILD&quot;,&quot;parentId&quot;:&quot;68fc9452-26ca-4934-b2f4-4fe8bda8e0c1&quot;,&quot;order&quot;:&quot;9999999999999999999999999999999999999999999999999999999999999975&quot;}},&quot;e64d3455-fcce-416d-a630-821a8b70965f&quot;:{&quot;type&quot;:&quot;FIGURE_OBJECT&quot;,&quot;id&quot;:&quot;e64d3455-fcce-416d-a630-821a8b70965f&quot;,&quot;name&quot;:&quot;Tight junction (claudin)&quot;,&quot;relativeTransform&quot;:{&quot;translate&quot;:{&quot;x&quot;:-771.7145616871821,&quot;y&quot;:907.6063602355263},&quot;rotate&quot;:-1.6733325006373122e-16,&quot;skewX&quot;:1.3060898355287335e-16,&quot;scale&quot;:{&quot;x&quot;:0.1873739052981476,&quot;y&quot;:0.11327866864035893}},&quot;opacity&quot;:1,&quot;image&quot;:{&quot;url&quot;:&quot;https://icons.biorender.com/biorender/5cab5e6624cd9b33001efe99/tight-junction-claudin.png&quot;,&quot;fallbackUrl&quot;:&quot;https://res.cloudinary.com/dlcjuc3ej/image/upload/v1554734690/bkwjn14vh4ttw6b5tbse.svg#/keystone/api/icons/5cab5e6624cd9b33001efe99/tight-junction-claudin.svg&quot;,&quot;size&quot;:{&quot;x&quot;:383,&quot;y&quot;:565},&quot;isPremium&quot;:false,&quot;isPacked&quot;:true},&quot;source&quot;:{&quot;id&quot;:&quot;5cab5da524cd9b33001efe98&quot;,&quot;type&quot;:&quot;ASSETS&quot;},&quot;pathStyles&quot;:[{&quot;type&quot;:&quot;FILL&quot;,&quot;fillStyle&quot;:&quot;rgb(0,0,0)&quot;}],&quot;isLocked&quot;:false,&quot;parent&quot;:{&quot;type&quot;:&quot;CHILD&quot;,&quot;parentId&quot;:&quot;68fc9452-26ca-4934-b2f4-4fe8bda8e0c1&quot;,&quot;order&quot;:&quot;9999999999999999999999999999999999999999999999999999999999999972&quot;}},&quot;1e6d118a-653c-46d2-b18f-dd032d3936d8&quot;:{&quot;type&quot;:&quot;FIGURE_OBJECT&quot;,&quot;id&quot;:&quot;1e6d118a-653c-46d2-b18f-dd032d3936d8&quot;,&quot;name&quot;:&quot;Tight junction (claudin)&quot;,&quot;relativeTransform&quot;:{&quot;translate&quot;:{&quot;x&quot;:-612.4756385910919,&quot;y&quot;:907.6054013064148},&quot;rotate&quot;:6.283185307179586,&quot;skewX&quot;:1.3060898355287333e-16,&quot;scale&quot;:{&quot;x&quot;:-0.1873739052981476,&quot;y&quot;:0.11327866864035893}},&quot;opacity&quot;:1,&quot;image&quot;:{&quot;url&quot;:&quot;https://icons.biorender.com/biorender/5cab5e6624cd9b33001efe99/tight-junction-claudin.png&quot;,&quot;fallbackUrl&quot;:&quot;https://res.cloudinary.com/dlcjuc3ej/image/upload/v1554734690/bkwjn14vh4ttw6b5tbse.svg#/keystone/api/icons/5cab5e6624cd9b33001efe99/tight-junction-claudin.svg&quot;,&quot;size&quot;:{&quot;x&quot;:383,&quot;y&quot;:565},&quot;isPremium&quot;:false,&quot;isPacked&quot;:true},&quot;source&quot;:{&quot;id&quot;:&quot;5cab5da524cd9b33001efe98&quot;,&quot;type&quot;:&quot;ASSETS&quot;},&quot;pathStyles&quot;:[{&quot;type&quot;:&quot;FILL&quot;,&quot;fillStyle&quot;:&quot;rgb(0,0,0)&quot;}],&quot;isLocked&quot;:false,&quot;parent&quot;:{&quot;type&quot;:&quot;CHILD&quot;,&quot;parentId&quot;:&quot;68fc9452-26ca-4934-b2f4-4fe8bda8e0c1&quot;,&quot;order&quot;:&quot;999999999999999999999999999999999999999999999999999999999999998&quot;}},&quot;2340e44f-0e74-4f38-b1b6-dac0e577bc39&quot;:{&quot;id&quot;:&quot;2340e44f-0e74-4f38-b1b6-dac0e577bc39&quot;,&quot;name&quot;:&quot;Neutrophil&quot;,&quot;displayName&quot;:&quot;&quot;,&quot;type&quot;:&quot;FIGURE_OBJECT&quot;,&quot;relativeTransform&quot;:{&quot;translate&quot;:{&quot;x&quot;:-797.8528107207054,&quot;y&quot;:-260.90026493705767},&quot;rotate&quot;:0,&quot;skewX&quot;:0,&quot;scale&quot;:{&quot;x&quot;:0.4112751611601473,&quot;y&quot;:0.4088419245748589}},&quot;image&quot;:{&quot;url&quot;:&quot;https://icons.biorender.com/biorender/6166f0aa750572002977b44d/20211013144504/image/neutrophil-02.png&quot;,&quot;fallbackUrl&quot;:&quot;https://res.cloudinary.com/dlcjuc3ej/image/upload/v1634136304/pce6kghmrzffibtvjpwl.svg#/keystone/api/icons/6166f0aa750572002977b44d/20211013144504/image/neutrophil-02.svg&quot;,&quot;isPremium&quot;:false,&quot;size&quot;:{&quot;x&quot;:100,&quot;y&quot;:105.23560209424083}},&quot;source&quot;:{&quot;id&quot;:&quot;6166f0aa750572002977b44d&quot;,&quot;type&quot;:&quot;ASSETS&quot;},&quot;isPremium&quot;:false,&quot;parent&quot;:{&quot;type&quot;:&quot;CHILD&quot;,&quot;parentId&quot;:&quot;68fc9452-26ca-4934-b2f4-4fe8bda8e0c1&quot;,&quot;order&quot;:&quot;9999999999999999999999999999999999999999999999999999999999999997&quot;}},&quot;964191ac-589f-4700-96e6-0573efc28487&quot;:{&quot;id&quot;:&quot;964191ac-589f-4700-96e6-0573efc28487&quot;,&quot;name&quot;:&quot;Neutrophil&quot;,&quot;displayName&quot;:&quot;&quot;,&quot;type&quot;:&quot;FIGURE_OBJECT&quot;,&quot;relativeTransform&quot;:{&quot;translate&quot;:{&quot;x&quot;:-868.1955046120582,&quot;y&quot;:396.7281347843925},&quot;rotate&quot;:0,&quot;skewX&quot;:0,&quot;scale&quot;:{&quot;x&quot;:0.39313222677483395,&quot;y&quot;:0.366074819736817}},&quot;image&quot;:{&quot;url&quot;:&quot;https://icons.biorender.com/biorender/6166f0aa750572002977b44d/20211013144504/image/neutrophil-02.png&quot;,&quot;fallbackUrl&quot;:&quot;https://res.cloudinary.com/dlcjuc3ej/image/upload/v1634136304/pce6kghmrzffibtvjpwl.svg#/keystone/api/icons/6166f0aa750572002977b44d/20211013144504/image/neutrophil-02.svg&quot;,&quot;isPremium&quot;:false,&quot;size&quot;:{&quot;x&quot;:100,&quot;y&quot;:105.23560209424083}},&quot;source&quot;:{&quot;id&quot;:&quot;6166f0aa750572002977b44d&quot;,&quot;type&quot;:&quot;ASSETS&quot;},&quot;isPremium&quot;:false,&quot;parent&quot;:{&quot;type&quot;:&quot;CHILD&quot;,&quot;parentId&quot;:&quot;68fc9452-26ca-4934-b2f4-4fe8bda8e0c1&quot;,&quot;order&quot;:&quot;9999999999999999999999999999999999999999999999999999999999999998&quot;}},&quot;63b9bc89-e57d-421f-868e-be5cc2b20ebd&quot;:{&quot;relativeTransform&quot;:{&quot;translate&quot;:{&quot;x&quot;:-616.9483309788978,&quot;y&quot;:346.23313447829804},&quot;rotate&quot;:0,&quot;skewX&quot;:0,&quot;scale&quot;:{&quot;x&quot;:1,&quot;y&quot;:1}},&quot;type&quot;:&quot;FIGURE_OBJECT&quot;,&quot;id&quot;:&quot;63b9bc89-e57d-421f-868e-be5cc2b20ebd&quot;,&quot;name&quot;:&quot;Number label (03)&quot;,&quot;displayName&quot;:&quot;Number label (03)&quot;,&quot;layout&quot;:{&quot;sizeRatio&quot;:{&quot;x&quot;:0.88,&quot;y&quot;:0.88},&quot;keepAspectRatio&quot;:true},&quot;opacity&quot;:1,&quot;path&quot;:{&quot;type&quot;:&quot;ELLIPSE&quot;,&quot;size&quot;:{&quot;x&quot;:26.25725709835921,&quot;y&quot;:26.25725709835921}},&quot;pathStyles&quot;:[{&quot;type&quot;:&quot;FILL&quot;,&quot;fillStyle&quot;:&quot;rgba(235, 245, 216, 1)&quot;},{&quot;type&quot;:&quot;STROKE&quot;,&quot;strokeStyle&quot;:&quot;rgba(90, 123, 41, 1)&quot;,&quot;lineWidth&quot;:0.9502544771466381,&quot;lineJoin&quot;:&quot;round&quot;}],&quot;isLocked&quot;:false,&quot;parent&quot;:{&quot;type&quot;:&quot;CHILD&quot;,&quot;parentId&quot;:&quot;68fc9452-26ca-4934-b2f4-4fe8bda8e0c1&quot;,&quot;order&quot;:&quot;99999999999999999999999999999999999999999999999999999999999999995&quot;},&quot;source&quot;:{&quot;id&quot;:&quot;5edaa7b9ef788900aacae161&quot;,&quot;type&quot;:&quot;ASSETS&quot;},&quot;isPremium&quot;:false},&quot;3bdf945e-92d3-4e89-9286-c271d7370708&quot;:{&quot;type&quot;:&quot;FIGURE_OBJECT&quot;,&quot;id&quot;:&quot;3bdf945e-92d3-4e89-9286-c271d7370708&quot;,&quot;relativeTransform&quot;:{&quot;translate&quot;:{&quot;x&quot;:0,&quot;y&quot;:0},&quot;rotate&quot;:0},&quot;text&quot;:{&quot;textData&quot;:{&quot;lineSpacing&quot;:&quot;normal&quot;,&quot;alignment&quot;:&quot;center&quot;,&quot;lines&quot;:[{&quot;runs&quot;:[{&quot;style&quot;:{&quot;fontFamily&quot;:&quot;Roboto&quot;,&quot;fontSize&quot;:15.20407163434621,&quot;color&quot;:&quot;rgb(0,0,0)&quot;,&quot;fontWeight&quot;:&quot;normal&quot;,&quot;fontStyle&quot;:&quot;normal&quot;,&quot;decoration&quot;:&quot;none&quot;,&quot;script&quot;:&quot;none&quot;},&quot;range&quot;:[0,0]}],&quot;text&quot;:&quot;1&quot;}],&quot;verticalAlign&quot;:&quot;TOP&quot;,&quot;_lastCaretLocation&quot;:{&quot;lineIndex&quot;:0,&quot;runIndex&quot;:-1,&quot;charIndex&quot;:-1,&quot;endOfLine&quot;:true}},&quot;size&quot;:{&quot;x&quot;:23.106386246556102,&quot;y&quot;:16.337228842231525},&quot;targetSize&quot;:{&quot;x&quot;:23.106386246556102,&quot;y&quot;:2},&quot;format&quot;:&quot;BETTER_TEXT&quot;},&quot;parent&quot;:{&quot;type&quot;:&quot;CHILD&quot;,&quot;parentId&quot;:&quot;63b9bc89-e57d-421f-868e-be5cc2b20ebd&quot;,&quot;order&quot;:&quot;5&quot;}},&quot;6ed30d89-eb1e-45d7-9fc3-aa3f9e9df342&quot;:{&quot;id&quot;:&quot;6ed30d89-eb1e-45d7-9fc3-aa3f9e9df342&quot;,&quot;type&quot;:&quot;FIGURE_OBJECT&quot;,&quot;relativeTransform&quot;:{&quot;translate&quot;:{&quot;x&quot;:0,&quot;y&quot;:0},&quot;rotate&quot;:0},&quot;text&quot;:{&quot;textData&quot;:{&quot;lineSpacing&quot;:&quot;normal&quot;,&quot;alignment&quot;:&quot;center&quot;,&quot;verticalAlign&quot;:&quot;TOP&quot;,&quot;lines&quot;:[{&quot;runs&quot;:[],&quot;text&quot;:&quot;&quot;,&quot;baseStyle&quot;:{&quot;fontFamily&quot;:&quot;Roboto&quot;,&quot;fontSize&quot;:27.72378216658328,&quot;color&quot;:&quot;black&quot;,&quot;fontWeight&quot;:&quot;normal&quot;,&quot;fontStyle&quot;:&quot;normal&quot;,&quot;decoration&quot;:&quot;none&quot;}}]},&quot;format&quot;:&quot;BETTER_TEXT&quot;,&quot;size&quot;:{&quot;x&quot;:843.490311344389,&quot;y&quot;:33},&quot;targetSize&quot;:{&quot;x&quot;:843.490311344389,&quot;y&quot;:2}},&quot;parent&quot;:{&quot;type&quot;:&quot;CHILD&quot;,&quot;parentId&quot;:&quot;768c58d5-9b14-4d6b-9593-845cdaa0aac9&quot;,&quot;order&quot;:&quot;5&quot;}},&quot;0416024e-4503-42bd-bf3f-07dc22c497b7&quot;:{&quot;type&quot;:&quot;FIGURE_OBJECT&quot;,&quot;id&quot;:&quot;0416024e-4503-42bd-bf3f-07dc22c497b7&quot;,&quot;relativeTransform&quot;:{&quot;translate&quot;:{&quot;x&quot;:-799.6904939216736,&quot;y&quot;:-220.59767235738042},&quot;rotate&quot;:0},&quot;opacity&quot;:1,&quot;path&quot;:{&quot;type&quot;:&quot;RECT&quot;,&quot;size&quot;:{&quot;x&quot;:44.855791433405635,&quot;y&quot;:18.244395425820805},&quot;cornerRounding&quot;:{&quot;type&quot;:&quot;ARC_LENGTH&quot;,&quot;global&quot;:0}},&quot;pathStyles&quot;:[{&quot;type&quot;:&quot;FILL&quot;,&quot;fillStyle&quot;:&quot;transparent&quot;},{&quot;type&quot;:&quot;STROKE&quot;,&quot;strokeStyle&quot;:&quot;rgba(23,23,23,1)&quot;,&quot;lineWidth&quot;:1.0200342866980303,&quot;lineJoin&quot;:&quot;round&quot;,&quot;dashArray&quot;:[1]}],&quot;isLocked&quot;:false,&quot;parent&quot;:{&quot;type&quot;:&quot;CHILD&quot;,&quot;parentId&quot;:&quot;68fc9452-26ca-4934-b2f4-4fe8bda8e0c1&quot;,&quot;order&quot;:&quot;99999999999999999999999999999999999999999999999999999999999999998&quot;}},&quot;f3838e3c-66b7-4c09-8be3-ea1eace8d103&quot;:{&quot;type&quot;:&quot;FIGURE_OBJECT&quot;,&quot;id&quot;:&quot;f3838e3c-66b7-4c09-8be3-ea1eace8d103&quot;,&quot;relativeTransform&quot;:{&quot;translate&quot;:{&quot;x&quot;:171.62717290813026,&quot;y&quot;:201.97388697981904},&quot;rotate&quot;:0},&quot;opacity&quot;:1,&quot;path&quot;:{&quot;type&quot;:&quot;POLY_LINE&quot;,&quot;points&quot;:[{&quot;x&quot;:-995.6432376389438,&quot;y&quot;:-410.7097239415151},{&quot;x&quot;:-1011.5502404429899,&quot;y&quot;:-396.91477675199235}],&quot;closed&quot;:false},&quot;pathStyles&quot;:[{&quot;type&quot;:&quot;FILL&quot;,&quot;fillStyle&quot;:&quot;rgba(0,0,0,0)&quot;},{&quot;type&quot;:&quot;STROKE&quot;,&quot;strokeStyle&quot;:&quot;#232323&quot;,&quot;lineWidth&quot;:1.5453829205449803,&quot;lineJoin&quot;:&quot;round&quot;,&quot;dashArray&quot;:[1]}],&quot;pathMarkers&quot;:{&quot;markerEnd&quot;:{&quot;type&quot;:&quot;PATH&quot;,&quot;units&quot;:{&quot;type&quot;:&quot;STROKE_WIDTH&quot;,&quot;scale&quot;:0.6},&quot;orient&quot;:{&quot;type&quot;:&quot;CLIPPED_CHORD&quot;},&quot;clipDistance&quot;:4,&quot;name&quot;:&quot;arrow&quot;,&quot;relativeTransform&quot;:{&quot;translate&quot;:{&quot;x&quot;:0,&quot;y&quot;:0},&quot;rotate&quot;:0,&quot;skewX&quot;:0,&quot;scale&quot;:{&quot;x&quot;:1,&quot;y&quot;:1}},&quot;path&quot;:{&quot;type&quot;:&quot;SPLINE&quot;,&quot;spline&quot;:{&quot;points&quot;:[{&quot;x&quot;:0,&quot;y&quot;:0,&quot;isEndPoint&quot;:true},{&quot;x&quot;:-5,&quot;y&quot;:-2.5,&quot;isEndPoint&quot;:true},{&quot;x&quot;:-5,&quot;y&quot;:2.5,&quot;isEndPoint&quot;:true}],&quot;closed&quot;:true}},&quot;pathStyles&quot;:[{&quot;type&quot;:&quot;FILL&quot;,&quot;fillStyle&quot;:&quot;context-stroke-flat&quot;}]}},&quot;isLocked&quot;:false,&quot;parent&quot;:{&quot;type&quot;:&quot;CHILD&quot;,&quot;parentId&quot;:&quot;68fc9452-26ca-4934-b2f4-4fe8bda8e0c1&quot;,&quot;order&quot;:&quot;99999999999999999999999999999999999999999999999999999999999999999&quot;},&quot;connectorInfo&quot;:{&quot;connectedObjects&quot;:[],&quot;type&quot;:&quot;LINE&quot;,&quot;offset&quot;:{&quot;x&quot;:0,&quot;y&quot;:0},&quot;bending&quot;:0.1,&quot;firstElementIsHead&quot;:true,&quot;customized&quot;:false}},&quot;2b1ff1ff-a0d2-46ea-b4df-b8ae33b33712&quot;:{&quot;type&quot;:&quot;FIGURE_OBJECT&quot;,&quot;id&quot;:&quot;2b1ff1ff-a0d2-46ea-b4df-b8ae33b33712&quot;,&quot;relativeTransform&quot;:{&quot;translate&quot;:{&quot;x&quot;:-1732.1524605996296,&quot;y&quot;:184.4939030822276},&quot;rotate&quot;:-2.565517123751979e-16},&quot;opacity&quot;:1,&quot;path&quot;:{&quot;type&quot;:&quot;POLY_LINE&quot;,&quot;points&quot;:[{&quot;x&quot;:956.8709007198092,&quot;y&quot;:-394.7158667137118},{&quot;x&quot;:972.1584530532684,&quot;y&quot;:-381.4581223293647}],&quot;closed&quot;:false},&quot;pathStyles&quot;:[{&quot;type&quot;:&quot;FILL&quot;,&quot;fillStyle&quot;:&quot;rgba(0,0,0,0)&quot;},{&quot;type&quot;:&quot;STROKE&quot;,&quot;strokeStyle&quot;:&quot;#232323&quot;,&quot;lineWidth&quot;:1.4852026220210477,&quot;lineJoin&quot;:&quot;round&quot;,&quot;dashArray&quot;:[1]}],&quot;pathMarkers&quot;:{&quot;markerEnd&quot;:{&quot;type&quot;:&quot;PATH&quot;,&quot;units&quot;:{&quot;type&quot;:&quot;STROKE_WIDTH&quot;,&quot;scale&quot;:0.6},&quot;orient&quot;:{&quot;type&quot;:&quot;CLIPPED_CHORD&quot;},&quot;clipDistance&quot;:4,&quot;name&quot;:&quot;arrow&quot;,&quot;relativeTransform&quot;:{&quot;translate&quot;:{&quot;x&quot;:0,&quot;y&quot;:0},&quot;rotate&quot;:0,&quot;skewX&quot;:0,&quot;scale&quot;:{&quot;x&quot;:1,&quot;y&quot;:1}},&quot;path&quot;:{&quot;type&quot;:&quot;SPLINE&quot;,&quot;spline&quot;:{&quot;points&quot;:[{&quot;x&quot;:0,&quot;y&quot;:0,&quot;isEndPoint&quot;:true},{&quot;x&quot;:-5,&quot;y&quot;:-2.5,&quot;isEndPoint&quot;:true},{&quot;x&quot;:-5,&quot;y&quot;:2.5,&quot;isEndPoint&quot;:true}],&quot;closed&quot;:true}},&quot;pathStyles&quot;:[{&quot;type&quot;:&quot;FILL&quot;,&quot;fillStyle&quot;:&quot;context-stroke-flat&quot;}]}},&quot;isLocked&quot;:false,&quot;parent&quot;:{&quot;type&quot;:&quot;CHILD&quot;,&quot;parentId&quot;:&quot;68fc9452-26ca-4934-b2f4-4fe8bda8e0c1&quot;,&quot;order&quot;:&quot;999999999999999999999999999999999999999999999999999999999999999995&quot;},&quot;connectorInfo&quot;:{&quot;connectedObjects&quot;:[],&quot;type&quot;:&quot;LINE&quot;,&quot;offset&quot;:{&quot;x&quot;:0,&quot;y&quot;:0},&quot;bending&quot;:0.1,&quot;firstElementIsHead&quot;:true,&quot;customized&quot;:false}},&quot;0b24d027-b3fc-47e2-aaca-772c881cc14e&quot;:{&quot;type&quot;:&quot;FIGURE_OBJECT&quot;,&quot;id&quot;:&quot;0b24d027-b3fc-47e2-aaca-772c881cc14e&quot;,&quot;relativeTransform&quot;:{&quot;translate&quot;:{&quot;x&quot;:-795.0771446022846,&quot;y&quot;:472.37930330160367},&quot;rotate&quot;:0},&quot;opacity&quot;:1,&quot;path&quot;:{&quot;type&quot;:&quot;RECT&quot;,&quot;size&quot;:{&quot;x&quot;:46.98428195867226,&quot;y&quot;:18.244395425820805},&quot;cornerRounding&quot;:{&quot;type&quot;:&quot;ARC_LENGTH&quot;,&quot;global&quot;:0}},&quot;pathStyles&quot;:[{&quot;type&quot;:&quot;FILL&quot;,&quot;fillStyle&quot;:&quot;transparent&quot;},{&quot;type&quot;:&quot;STROKE&quot;,&quot;strokeStyle&quot;:&quot;rgba(23,23,23,1)&quot;,&quot;lineWidth&quot;:1.0200342866980303,&quot;lineJoin&quot;:&quot;round&quot;,&quot;dashArray&quot;:[1]}],&quot;isLocked&quot;:false,&quot;parent&quot;:{&quot;type&quot;:&quot;CHILD&quot;,&quot;parentId&quot;:&quot;68fc9452-26ca-4934-b2f4-4fe8bda8e0c1&quot;,&quot;order&quot;:&quot;999999999999999999999999999999999999999999999999999999999999999996&quot;}},&quot;47d77e00-33bf-4740-81f5-aff9ef01b50d&quot;:{&quot;type&quot;:&quot;FIGURE_OBJECT&quot;,&quot;id&quot;:&quot;47d77e00-33bf-4740-81f5-aff9ef01b50d&quot;,&quot;relativeTransform&quot;:{&quot;translate&quot;:{&quot;x&quot;:326.54305690042753,&quot;y&quot;:934.216187416606},&quot;rotate&quot;:0},&quot;opacity&quot;:1,&quot;path&quot;:{&quot;type&quot;:&quot;POLY_LINE&quot;,&quot;points&quot;:[{&quot;x&quot;:-1146.365853495034,&quot;y&quot;:-451.4611753891058},{&quot;x&quot;:-1164.6808926141173,&quot;y&quot;:-436.29746557273086}],&quot;closed&quot;:false},&quot;pathStyles&quot;:[{&quot;type&quot;:&quot;FILL&quot;,&quot;fillStyle&quot;:&quot;rgba(0,0,0,0)&quot;},{&quot;type&quot;:&quot;STROKE&quot;,&quot;strokeStyle&quot;:&quot;#232323&quot;,&quot;lineWidth&quot;:1.698718946899916,&quot;lineJoin&quot;:&quot;round&quot;,&quot;dashArray&quot;:[1]}],&quot;pathMarkers&quot;:{&quot;markerEnd&quot;:{&quot;type&quot;:&quot;PATH&quot;,&quot;units&quot;:{&quot;type&quot;:&quot;STROKE_WIDTH&quot;,&quot;scale&quot;:0.6},&quot;orient&quot;:{&quot;type&quot;:&quot;CLIPPED_CHORD&quot;},&quot;clipDistance&quot;:4,&quot;name&quot;:&quot;arrow&quot;,&quot;relativeTransform&quot;:{&quot;translate&quot;:{&quot;x&quot;:0,&quot;y&quot;:0},&quot;rotate&quot;:0,&quot;skewX&quot;:0,&quot;scale&quot;:{&quot;x&quot;:1,&quot;y&quot;:1}},&quot;path&quot;:{&quot;type&quot;:&quot;SPLINE&quot;,&quot;spline&quot;:{&quot;points&quot;:[{&quot;x&quot;:0,&quot;y&quot;:0,&quot;isEndPoint&quot;:true},{&quot;x&quot;:-5,&quot;y&quot;:-2.5,&quot;isEndPoint&quot;:true},{&quot;x&quot;:-5,&quot;y&quot;:2.5,&quot;isEndPoint&quot;:true}],&quot;closed&quot;:true}},&quot;pathStyles&quot;:[{&quot;type&quot;:&quot;FILL&quot;,&quot;fillStyle&quot;:&quot;context-stroke-flat&quot;}]}},&quot;isLocked&quot;:false,&quot;parent&quot;:{&quot;type&quot;:&quot;CHILD&quot;,&quot;parentId&quot;:&quot;68fc9452-26ca-4934-b2f4-4fe8bda8e0c1&quot;,&quot;order&quot;:&quot;999999999999999999999999999999999999999999999999999999999999999997&quot;},&quot;connectorInfo&quot;:{&quot;connectedObjects&quot;:[],&quot;type&quot;:&quot;LINE&quot;,&quot;offset&quot;:{&quot;x&quot;:0,&quot;y&quot;:0},&quot;bending&quot;:0.1,&quot;firstElementIsHead&quot;:true,&quot;customized&quot;:false}},&quot;9869804a-259a-4297-9a1a-e360cc537d73&quot;:{&quot;type&quot;:&quot;FIGURE_OBJECT&quot;,&quot;id&quot;:&quot;9869804a-259a-4297-9a1a-e360cc537d73&quot;,&quot;relativeTransform&quot;:{&quot;translate&quot;:{&quot;x&quot;:-1772.608595466589,&quot;y&quot;:877.4708787412119},&quot;rotate&quot;:-2.4492935982947064e-16},&quot;opacity&quot;:1,&quot;path&quot;:{&quot;type&quot;:&quot;POLY_LINE&quot;,&quot;points&quot;:[{&quot;x&quot;:1002.2762002586485,&quot;y&quot;:-394.7158667137118},{&quot;x&quot;:1018.2891753135993,&quot;y&quot;:-381.4581223293647}],&quot;closed&quot;:false},&quot;pathStyles&quot;:[{&quot;type&quot;:&quot;FILL&quot;,&quot;fillStyle&quot;:&quot;rgba(0,0,0,0)&quot;},{&quot;type&quot;:&quot;STROKE&quot;,&quot;strokeStyle&quot;:&quot;#232323&quot;,&quot;lineWidth&quot;:1.4852026220210477,&quot;lineJoin&quot;:&quot;round&quot;,&quot;dashArray&quot;:[1]}],&quot;pathMarkers&quot;:{&quot;markerEnd&quot;:{&quot;type&quot;:&quot;PATH&quot;,&quot;units&quot;:{&quot;type&quot;:&quot;STROKE_WIDTH&quot;,&quot;scale&quot;:0.6},&quot;orient&quot;:{&quot;type&quot;:&quot;CLIPPED_CHORD&quot;},&quot;clipDistance&quot;:4,&quot;name&quot;:&quot;arrow&quot;,&quot;relativeTransform&quot;:{&quot;translate&quot;:{&quot;x&quot;:0,&quot;y&quot;:0},&quot;rotate&quot;:0,&quot;skewX&quot;:0,&quot;scale&quot;:{&quot;x&quot;:1,&quot;y&quot;:1}},&quot;path&quot;:{&quot;type&quot;:&quot;SPLINE&quot;,&quot;spline&quot;:{&quot;points&quot;:[{&quot;x&quot;:0,&quot;y&quot;:0,&quot;isEndPoint&quot;:true},{&quot;x&quot;:-5,&quot;y&quot;:-2.5,&quot;isEndPoint&quot;:true},{&quot;x&quot;:-5,&quot;y&quot;:2.5,&quot;isEndPoint&quot;:true}],&quot;closed&quot;:true}},&quot;pathStyles&quot;:[{&quot;type&quot;:&quot;FILL&quot;,&quot;fillStyle&quot;:&quot;context-stroke-flat&quot;}]}},&quot;isLocked&quot;:false,&quot;parent&quot;:{&quot;type&quot;:&quot;CHILD&quot;,&quot;parentId&quot;:&quot;68fc9452-26ca-4934-b2f4-4fe8bda8e0c1&quot;,&quot;order&quot;:&quot;999999999999999999999999999999999999999999999999999999999999999998&quot;},&quot;connectorInfo&quot;:{&quot;connectedObjects&quot;:[],&quot;type&quot;:&quot;LINE&quot;,&quot;offset&quot;:{&quot;x&quot;:0,&quot;y&quot;:0},&quot;bending&quot;:0.1,&quot;firstElementIsHead&quot;:true,&quot;customized&quot;:false}},&quot;c41eed0b-1905-47cd-a7f4-b50315c2cc28&quot;:{&quot;id&quot;:&quot;c41eed0b-1905-47cd-a7f4-b50315c2cc28&quot;,&quot;type&quot;:&quot;FIGURE_OBJECT&quot;,&quot;relativeTransform&quot;:{&quot;translate&quot;:{&quot;x&quot;:-1048.874457410657,&quot;y&quot;:-272.686667266244},&quot;rotate&quot;:0},&quot;text&quot;:{&quot;textData&quot;:{&quot;lineSpacing&quot;:&quot;normal&quot;,&quot;alignment&quot;:&quot;center&quot;,&quot;lines&quot;:[{&quot;runs&quot;:[{&quot;style&quot;:{&quot;fontFamily&quot;:&quot;Roboto&quot;,&quot;fontSize&quot;:27.72378227772622,&quot;color&quot;:&quot;black&quot;,&quot;fontWeight&quot;:&quot;normal&quot;,&quot;fontStyle&quot;:&quot;normal&quot;,&quot;decoration&quot;:&quot;none&quot;,&quot;script&quot;:&quot;none&quot;},&quot;range&quot;:[0,27]}],&quot;text&quot;:&quot;Healthy vascular endothelium&quot;}],&quot;verticalAlign&quot;:&quot;TOP&quot;,&quot;useStrokeForWeight&quot;:false,&quot;_lastCaretLocation&quot;:{&quot;lineIndex&quot;:0,&quot;runIndex&quot;:-1,&quot;charIndex&quot;:-1,&quot;endOfLine&quot;:true}},&quot;format&quot;:&quot;BETTER_TEXT&quot;,&quot;size&quot;:{&quot;x&quot;:250.68476625017217,&quot;y&quot;:66.59766504881618},&quot;targetSize&quot;:{&quot;x&quot;:250.68476625017217,&quot;y&quot;:66.59766504881618},&quot;verticalAlign&quot;:&quot;TOP&quot;},&quot;parent&quot;:{&quot;type&quot;:&quot;CHILD&quot;,&quot;parentId&quot;:&quot;68fc9452-26ca-4934-b2f4-4fe8bda8e0c1&quot;,&quot;order&quot;:&quot;999999999999999999999999999999999999999999999999999999999999999999&quot;},&quot;opacity&quot;:1},&quot;a9897b13-3de6-4e30-a280-eff684604401&quot;:{&quot;id&quot;:&quot;a9897b13-3de6-4e30-a280-eff684604401&quot;,&quot;type&quot;:&quot;FIGURE_OBJECT&quot;,&quot;relativeTransform&quot;:{&quot;translate&quot;:{&quot;x&quot;:-1062.0198982803088,&quot;y&quot;:399.70743717948034},&quot;rotate&quot;:0},&quot;text&quot;:{&quot;textData&quot;:{&quot;lineSpacing&quot;:&quot;normal&quot;,&quot;alignment&quot;:&quot;center&quot;,&quot;lines&quot;:[{&quot;runs&quot;:[{&quot;style&quot;:{&quot;fontFamily&quot;:&quot;Roboto&quot;,&quot;fontSize&quot;:27.72378227772622,&quot;color&quot;:&quot;black&quot;,&quot;fontWeight&quot;:&quot;normal&quot;,&quot;fontStyle&quot;:&quot;normal&quot;,&quot;decoration&quot;:&quot;none&quot;,&quot;script&quot;:&quot;none&quot;},&quot;range&quot;:[0,30]}],&quot;text&quot;:&quot;Disrupted  vascular endothelium&quot;}],&quot;verticalAlign&quot;:&quot;TOP&quot;,&quot;useStrokeForWeight&quot;:false,&quot;_lastCaretLocation&quot;:{&quot;lineIndex&quot;:0,&quot;runIndex&quot;:0,&quot;charIndex&quot;:10}},&quot;format&quot;:&quot;BETTER_TEXT&quot;,&quot;size&quot;:{&quot;x&quot;:250.68476625017217,&quot;y&quot;:66.59766504881618},&quot;targetSize&quot;:{&quot;x&quot;:250.68476625017217,&quot;y&quot;:66.59766504881618},&quot;verticalAlign&quot;:&quot;TOP&quot;},&quot;parent&quot;:{&quot;type&quot;:&quot;CHILD&quot;,&quot;parentId&quot;:&quot;68fc9452-26ca-4934-b2f4-4fe8bda8e0c1&quot;,&quot;order&quot;:&quot;9999999999999999999999999999999999999999999999999999999999999999995&quot;},&quot;opacity&quot;:1},&quot;0bf62403-6c5a-47ae-b440-5d6578b192e7&quot;:{&quot;type&quot;:&quot;FIGURE_OBJECT&quot;,&quot;id&quot;:&quot;0bf62403-6c5a-47ae-b440-5d6578b192e7&quot;,&quot;relativeTransform&quot;:{&quot;translate&quot;:{&quot;x&quot;:-545.2361936311868,&quot;y&quot;:560.8822390259818},&quot;rotate&quot;:0},&quot;opacity&quot;:1,&quot;path&quot;:{&quot;type&quot;:&quot;POLY_LINE&quot;,&quot;points&quot;:[{&quot;x&quot;:-1.2177004254301431,&quot;y&quot;:-15.549474434499492},{&quot;x&quot;:-1.2177004254301431,&quot;y&quot;:-12.93681526535081},{&quot;x&quot;:1.849859115718414,&quot;y&quot;:-11.44386716869443},{&quot;x&quot;:-1.8084747054933168,&quot;y&quot;:-9.577682047873935},{&quot;x&quot;:1.849859115718414,&quot;y&quot;:-7.711496927053456},{&quot;x&quot;:-1.8084747054933168,&quot;y&quot;:-5.845311806232895},{&quot;x&quot;:0.06550679442237252,&quot;y&quot;:-1.55308602834578},{&quot;x&quot;:0.06550679442237252,&quot;y&quot;:15.549474434499492}],&quot;closed&quot;:false},&quot;pathStyles&quot;:[{&quot;type&quot;:&quot;FILL&quot;,&quot;fillStyle&quot;:&quot;transparent&quot;},{&quot;type&quot;:&quot;STROKE&quot;,&quot;strokeStyle&quot;:&quot;rgba(16, 38, 13, 1)&quot;,&quot;lineWidth&quot;:1.877348264127219,&quot;lineJoin&quot;:&quot;round&quot;}],&quot;pathSmoothing&quot;:{&quot;type&quot;:&quot;CATMULL_SMOOTHING&quot;,&quot;smoothing&quot;:0.2},&quot;pathMarkers&quot;:{&quot;markerStart&quot;:{&quot;type&quot;:&quot;PATH&quot;,&quot;units&quot;:{&quot;type&quot;:&quot;STROKE_WIDTH&quot;,&quot;scale&quot;:0.3},&quot;orient&quot;:{&quot;type&quot;:&quot;AUTO_START_REVERSE&quot;},&quot;name&quot;:&quot;dot&quot;,&quot;relativeTransform&quot;:{&quot;translate&quot;:{&quot;x&quot;:0,&quot;y&quot;:0},&quot;rotate&quot;:0,&quot;skewX&quot;:0,&quot;scale&quot;:{&quot;x&quot;:1,&quot;y&quot;:1}},&quot;path&quot;:{&quot;type&quot;:&quot;SPLINE&quot;,&quot;spline&quot;:{&quot;points&quot;:[{&quot;x&quot;:-1.7,&quot;y&quot;:0,&quot;isEndPoint&quot;:true},{&quot;x&quot;:-1.6999999999999997,&quot;y&quot;:0.9388840747123488,&quot;isEndPoint&quot;:false},{&quot;x&quot;:-0.9388840747123485,&quot;y&quot;:1.7,&quot;isEndPoint&quot;:false},{&quot;x&quot;:1.0409497792752501e-16,&quot;y&quot;:1.7,&quot;isEndPoint&quot;:true},{&quot;x&quot;:0.9388840747123488,&quot;y&quot;:1.7,&quot;isEndPoint&quot;:false},{&quot;x&quot;:1.7,&quot;y&quot;:0.9388840747123487,&quot;isEndPoint&quot;:false},{&quot;x&quot;:1.7,&quot;y&quot;:0,&quot;isEndPoint&quot;:true},{&quot;x&quot;:1.7,&quot;y&quot;:-0.9388840747123487,&quot;isEndPoint&quot;:false},{&quot;x&quot;:0.9388840747123488,&quot;y&quot;:-1.7,&quot;isEndPoint&quot;:false},{&quot;x&quot;:1.0409497792752501e-16,&quot;y&quot;:-1.7,&quot;isEndPoint&quot;:true},{&quot;x&quot;:-0.9388840747123485,&quot;y&quot;:-1.7,&quot;isEndPoint&quot;:false},{&quot;x&quot;:-1.6999999999999997,&quot;y&quot;:-0.9388840747123488,&quot;isEndPoint&quot;:false},{&quot;x&quot;:-1.7,&quot;y&quot;:-2.0818995585505003e-16,&quot;isEndPoint&quot;:true}],&quot;closed&quot;:false}},&quot;pathStyles&quot;:[{&quot;type&quot;:&quot;FILL&quot;,&quot;fillStyle&quot;:&quot;context-stroke-flat&quot;}]}},&quot;isLocked&quot;:false,&quot;parent&quot;:{&quot;type&quot;:&quot;CHILD&quot;,&quot;parentId&quot;:&quot;68fc9452-26ca-4934-b2f4-4fe8bda8e0c1&quot;,&quot;order&quot;:&quot;99999999999999999999999999999999999999999999999999999999999999999995&quot;}},&quot;a6a54bf7-7363-487a-a54d-d26a75c58401&quot;:{&quot;id&quot;:&quot;a6a54bf7-7363-487a-a54d-d26a75c58401&quot;,&quot;type&quot;:&quot;FIGURE_OBJECT&quot;,&quot;relativeTransform&quot;:{&quot;translate&quot;:{&quot;x&quot;:0,&quot;y&quot;:0},&quot;rotate&quot;:0},&quot;text&quot;:{&quot;textData&quot;:{&quot;lineSpacing&quot;:&quot;normal&quot;,&quot;alignment&quot;:&quot;center&quot;,&quot;verticalAlign&quot;:&quot;TOP&quot;,&quot;lines&quot;:[{&quot;runs&quot;:[],&quot;text&quot;:&quot;&quot;,&quot;baseStyle&quot;:{&quot;fontFamily&quot;:&quot;Roboto&quot;,&quot;fontSize&quot;:27.72378227772622,&quot;color&quot;:&quot;black&quot;,&quot;fontWeight&quot;:&quot;normal&quot;,&quot;fontStyle&quot;:&quot;normal&quot;,&quot;decoration&quot;:&quot;none&quot;}}]},&quot;format&quot;:&quot;BETTER_TEXT&quot;,&quot;size&quot;:{&quot;x&quot;:16.619786551505864,&quot;y&quot;:3.4456700830888307},&quot;targetSize&quot;:{&quot;x&quot;:16.619786551505864,&quot;y&quot;:2}},&quot;parent&quot;:{&quot;type&quot;:&quot;CHILD&quot;,&quot;parentId&quot;:&quot;0bc80ac3-f108-445a-99cc-08d3595b2b09&quot;,&quot;order&quot;:&quot;5&quot;}},&quot;986c3767-c1ea-400c-b1a6-acc009fc74b1&quot;:{&quot;type&quot;:&quot;FIGURE_OBJECT&quot;,&quot;id&quot;:&quot;986c3767-c1ea-400c-b1a6-acc009fc74b1&quot;,&quot;relativeTransform&quot;:{&quot;translate&quot;:{&quot;x&quot;:-514.6047797341054,&quot;y&quot;:396.6336033188849},&quot;rotate&quot;:-2.1401191778808966,&quot;skewX&quot;:0,&quot;scale&quot;:{&quot;x&quot;:1,&quot;y&quot;:1}},&quot;opacity&quot;:1,&quot;path&quot;:{&quot;type&quot;:&quot;POLY_LINE&quot;,&quot;points&quot;:[{&quot;x&quot;:23.949496373987515,&quot;y&quot;:15.301718218356884},{&quot;x&quot;:-23.949496373987515,&quot;y&quot;:-15.301718218356884}],&quot;closed&quot;:false},&quot;pathStyles&quot;:[{&quot;type&quot;:&quot;FILL&quot;,&quot;fillStyle&quot;:&quot;rgba(0,0,0,0)&quot;},{&quot;type&quot;:&quot;STROKE&quot;,&quot;strokeStyle&quot;:&quot;#232323&quot;,&quot;lineWidth&quot;:3.071413315937377,&quot;lineJoin&quot;:&quot;round&quot;}],&quot;pathMarkers&quot;:{&quot;markerEnd&quot;:{&quot;type&quot;:&quot;PATH&quot;,&quot;units&quot;:{&quot;type&quot;:&quot;STROKE_WIDTH&quot;,&quot;scale&quot;:1},&quot;orient&quot;:{&quot;type&quot;:&quot;CLIPPED_CHORD&quot;},&quot;clipDistance&quot;:4,&quot;name&quot;:&quot;arrow&quot;,&quot;relativeTransform&quot;:{&quot;translate&quot;:{&quot;x&quot;:0,&quot;y&quot;:0},&quot;rotate&quot;:0,&quot;skewX&quot;:0,&quot;scale&quot;:{&quot;x&quot;:1,&quot;y&quot;:1}},&quot;path&quot;:{&quot;type&quot;:&quot;SPLINE&quot;,&quot;spline&quot;:{&quot;points&quot;:[{&quot;x&quot;:0,&quot;y&quot;:0,&quot;isEndPoint&quot;:true},{&quot;x&quot;:-5,&quot;y&quot;:-2.5,&quot;isEndPoint&quot;:true},{&quot;x&quot;:-5,&quot;y&quot;:2.5,&quot;isEndPoint&quot;:true}],&quot;closed&quot;:true}},&quot;pathStyles&quot;:[{&quot;type&quot;:&quot;FILL&quot;,&quot;fillStyle&quot;:&quot;context-stroke-flat&quot;}]}},&quot;isLocked&quot;:false,&quot;pathPattern&quot;:{&quot;type&quot;:&quot;ROW&quot;,&quot;patternObject&quot;:{&quot;name&quot;:&quot;triangle&quot;,&quot;path&quot;:{&quot;type&quot;:&quot;SPLINE&quot;,&quot;spline&quot;:{&quot;points&quot;:[{&quot;x&quot;:0,&quot;y&quot;:0,&quot;isEndPoint&quot;:true},{&quot;x&quot;:1,&quot;y&quot;:0.5,&quot;isEndPoint&quot;:true},{&quot;x&quot;:1,&quot;y&quot;:-0.5,&quot;isEndPoint&quot;:true}],&quot;closed&quot;:true}},&quot;pathStyles&quot;:[{&quot;type&quot;:&quot;FILL&quot;,&quot;fillStyle&quot;:&quot;context-stroke&quot;}]},&quot;bending&quot;:true,&quot;patternTransform&quot;:{},&quot;xUnits&quot;:&quot;PATH_LENGTH&quot;,&quot;yUnits&quot;:&quot;STROKE_WIDTH&quot;,&quot;isPremium&quot;:false},&quot;parent&quot;:{&quot;type&quot;:&quot;CHILD&quot;,&quot;parentId&quot;:&quot;68fc9452-26ca-4934-b2f4-4fe8bda8e0c1&quot;,&quot;order&quot;:&quot;99999999999999999999999999999999999999999999999999999999999999999997&quot;},&quot;connectorInfo&quot;:{&quot;connectedObjects&quot;:[],&quot;type&quot;:&quot;LINE&quot;,&quot;offset&quot;:{&quot;x&quot;:0,&quot;y&quot;:0},&quot;bending&quot;:0.1,&quot;firstElementIsHead&quot;:true,&quot;customized&quot;:false}},&quot;9a915e37-cdfc-416f-b348-5aa3b0267232&quot;:{&quot;type&quot;:&quot;FIGURE_OBJECT&quot;,&quot;id&quot;:&quot;9a915e37-cdfc-416f-b348-5aa3b0267232&quot;,&quot;relativeTransform&quot;:{&quot;translate&quot;:{&quot;x&quot;:-946.4211879872711,&quot;y&quot;:604.5672274668289},&quot;rotate&quot;:-0.2397973781054747},&quot;opacity&quot;:1,&quot;path&quot;:{&quot;type&quot;:&quot;POLY_LINE&quot;,&quot;points&quot;:[{&quot;x&quot;:32.38725896202586,&quot;y&quot;:15.30171821835689},{&quot;x&quot;:-32.38725896202586,&quot;y&quot;:-15.30171821835689}],&quot;closed&quot;:false},&quot;pathStyles&quot;:[{&quot;type&quot;:&quot;FILL&quot;,&quot;fillStyle&quot;:&quot;rgba(0,0,0,0)&quot;},{&quot;type&quot;:&quot;STROKE&quot;,&quot;strokeStyle&quot;:&quot;#232323&quot;,&quot;lineWidth&quot;:3.071413315937378,&quot;lineJoin&quot;:&quot;round&quot;}],&quot;pathMarkers&quot;:{&quot;markerEnd&quot;:{&quot;type&quot;:&quot;PATH&quot;,&quot;units&quot;:{&quot;type&quot;:&quot;STROKE_WIDTH&quot;,&quot;scale&quot;:1},&quot;orient&quot;:{&quot;type&quot;:&quot;CLIPPED_CHORD&quot;},&quot;clipDistance&quot;:4,&quot;name&quot;:&quot;arrow&quot;,&quot;relativeTransform&quot;:{&quot;translate&quot;:{&quot;x&quot;:0,&quot;y&quot;:0},&quot;rotate&quot;:0,&quot;skewX&quot;:0,&quot;scale&quot;:{&quot;x&quot;:1,&quot;y&quot;:1}},&quot;path&quot;:{&quot;type&quot;:&quot;SPLINE&quot;,&quot;spline&quot;:{&quot;points&quot;:[{&quot;x&quot;:0,&quot;y&quot;:0,&quot;isEndPoint&quot;:true},{&quot;x&quot;:-5,&quot;y&quot;:-2.5,&quot;isEndPoint&quot;:true},{&quot;x&quot;:-5,&quot;y&quot;:2.5,&quot;isEndPoint&quot;:true}],&quot;closed&quot;:true}},&quot;pathStyles&quot;:[{&quot;type&quot;:&quot;FILL&quot;,&quot;fillStyle&quot;:&quot;context-stroke-flat&quot;}]}},&quot;isLocked&quot;:false,&quot;pathPattern&quot;:{&quot;type&quot;:&quot;ROW&quot;,&quot;patternObject&quot;:{&quot;name&quot;:&quot;triangle&quot;,&quot;path&quot;:{&quot;type&quot;:&quot;SPLINE&quot;,&quot;spline&quot;:{&quot;points&quot;:[{&quot;x&quot;:0,&quot;y&quot;:0,&quot;isEndPoint&quot;:true},{&quot;x&quot;:1,&quot;y&quot;:0.5,&quot;isEndPoint&quot;:true},{&quot;x&quot;:1,&quot;y&quot;:-0.5,&quot;isEndPoint&quot;:true}],&quot;closed&quot;:true}},&quot;pathStyles&quot;:[{&quot;type&quot;:&quot;FILL&quot;,&quot;fillStyle&quot;:&quot;context-stroke&quot;}]},&quot;bending&quot;:true,&quot;patternTransform&quot;:{},&quot;xUnits&quot;:&quot;PATH_LENGTH&quot;,&quot;yUnits&quot;:&quot;STROKE_WIDTH&quot;,&quot;isPremium&quot;:false},&quot;parent&quot;:{&quot;type&quot;:&quot;CHILD&quot;,&quot;parentId&quot;:&quot;68fc9452-26ca-4934-b2f4-4fe8bda8e0c1&quot;,&quot;order&quot;:&quot;99999999999999999999999999999999999999999999999999999999999999999998&quot;},&quot;connectorInfo&quot;:{&quot;connectedObjects&quot;:[],&quot;type&quot;:&quot;LINE&quot;,&quot;offset&quot;:{&quot;x&quot;:0,&quot;y&quot;:0},&quot;bending&quot;:0.1,&quot;firstElementIsHead&quot;:true,&quot;customized&quot;:false}},&quot;6d7936a4-6086-4796-9876-cd41d3d4b08d&quot;:{&quot;type&quot;:&quot;FIGURE_OBJECT&quot;,&quot;id&quot;:&quot;6d7936a4-6086-4796-9876-cd41d3d4b08d&quot;,&quot;relativeTransform&quot;:{&quot;translate&quot;:{&quot;x&quot;:-1106.1127131780097,&quot;y&quot;:652.2879844110219},&quot;rotate&quot;:-2.2910332316360384},&quot;opacity&quot;:1,&quot;path&quot;:{&quot;type&quot;:&quot;POLY_LINE&quot;,&quot;points&quot;:[{&quot;x&quot;:32.38725896202585,&quot;y&quot;:15.301718218356903},{&quot;x&quot;:-32.38725896202585,&quot;y&quot;:-15.301718218356903}],&quot;closed&quot;:false},&quot;pathStyles&quot;:[{&quot;type&quot;:&quot;FILL&quot;,&quot;fillStyle&quot;:&quot;rgba(0,0,0,0)&quot;},{&quot;type&quot;:&quot;STROKE&quot;,&quot;strokeStyle&quot;:&quot;#232323&quot;,&quot;lineWidth&quot;:3.071413315937377,&quot;lineJoin&quot;:&quot;round&quot;}],&quot;pathMarkers&quot;:{&quot;markerEnd&quot;:{&quot;type&quot;:&quot;PATH&quot;,&quot;units&quot;:{&quot;type&quot;:&quot;STROKE_WIDTH&quot;,&quot;scale&quot;:1},&quot;orient&quot;:{&quot;type&quot;:&quot;CLIPPED_CHORD&quot;},&quot;clipDistance&quot;:4,&quot;name&quot;:&quot;arrow&quot;,&quot;relativeTransform&quot;:{&quot;translate&quot;:{&quot;x&quot;:0,&quot;y&quot;:0},&quot;rotate&quot;:0,&quot;skewX&quot;:0,&quot;scale&quot;:{&quot;x&quot;:1,&quot;y&quot;:1}},&quot;path&quot;:{&quot;type&quot;:&quot;SPLINE&quot;,&quot;spline&quot;:{&quot;points&quot;:[{&quot;x&quot;:0,&quot;y&quot;:0,&quot;isEndPoint&quot;:true},{&quot;x&quot;:-5,&quot;y&quot;:-2.5,&quot;isEndPoint&quot;:true},{&quot;x&quot;:-5,&quot;y&quot;:2.5,&quot;isEndPoint&quot;:true}],&quot;closed&quot;:true}},&quot;pathStyles&quot;:[{&quot;type&quot;:&quot;FILL&quot;,&quot;fillStyle&quot;:&quot;context-stroke-flat&quot;}]}},&quot;isLocked&quot;:false,&quot;pathPattern&quot;:{&quot;type&quot;:&quot;ROW&quot;,&quot;patternObject&quot;:{&quot;name&quot;:&quot;triangle&quot;,&quot;path&quot;:{&quot;type&quot;:&quot;SPLINE&quot;,&quot;spline&quot;:{&quot;points&quot;:[{&quot;x&quot;:0,&quot;y&quot;:0,&quot;isEndPoint&quot;:true},{&quot;x&quot;:1,&quot;y&quot;:0.5,&quot;isEndPoint&quot;:true},{&quot;x&quot;:1,&quot;y&quot;:-0.5,&quot;isEndPoint&quot;:true}],&quot;closed&quot;:true}},&quot;pathStyles&quot;:[{&quot;type&quot;:&quot;FILL&quot;,&quot;fillStyle&quot;:&quot;context-stroke&quot;}]},&quot;bending&quot;:true,&quot;patternTransform&quot;:{},&quot;xUnits&quot;:&quot;PATH_LENGTH&quot;,&quot;yUnits&quot;:&quot;STROKE_WIDTH&quot;,&quot;isPremium&quot;:false},&quot;parent&quot;:{&quot;type&quot;:&quot;CHILD&quot;,&quot;parentId&quot;:&quot;68fc9452-26ca-4934-b2f4-4fe8bda8e0c1&quot;,&quot;order&quot;:&quot;99999999999999999999999999999999999999999999999999999999999999999999&quot;},&quot;connectorInfo&quot;:{&quot;connectedObjects&quot;:[],&quot;type&quot;:&quot;LINE&quot;,&quot;offset&quot;:{&quot;x&quot;:0,&quot;y&quot;:0},&quot;bending&quot;:0.1,&quot;firstElementIsHead&quot;:true,&quot;customized&quot;:false}},&quot;dbfeeb94-8438-43ea-ae59-76f30551271a&quot;:{&quot;id&quot;:&quot;dbfeeb94-8438-43ea-ae59-76f30551271a&quot;,&quot;type&quot;:&quot;FIGURE_OBJECT&quot;,&quot;relativeTransform&quot;:{&quot;translate&quot;:{&quot;x&quot;:-469.96994046885703,&quot;y&quot;:500.75884747968456},&quot;rotate&quot;:0,&quot;skewX&quot;:0,&quot;scale&quot;:{&quot;x&quot;:1,&quot;y&quot;:1}},&quot;text&quot;:{&quot;textData&quot;:{&quot;lineSpacing&quot;:&quot;normal&quot;,&quot;alignment&quot;:&quot;center&quot;,&quot;lines&quot;:[{&quot;runs&quot;:[{&quot;style&quot;:{&quot;fontFamily&quot;:&quot;Roboto&quot;,&quot;fontSize&quot;:27.72378227772622,&quot;color&quot;:&quot;rgba(193,149,196,1)&quot;,&quot;fontWeight&quot;:&quot;normal&quot;,&quot;fontStyle&quot;:&quot;normal&quot;,&quot;decoration&quot;:&quot;none&quot;,&quot;script&quot;:&quot;none&quot;},&quot;range&quot;:[0,8]}],&quot;text&quot;:&quot;ADAM-12 ?&quot;}],&quot;verticalAlign&quot;:&quot;TOP&quot;,&quot;useStrokeForWeight&quot;:false,&quot;_lastCaretLocation&quot;:{&quot;lineIndex&quot;:0,&quot;runIndex&quot;:0,&quot;charIndex&quot;:5}},&quot;format&quot;:&quot;BETTER_TEXT&quot;,&quot;size&quot;:{&quot;x&quot;:142.5657501220703,&quot;y&quot;:34.00795468602694},&quot;targetSize&quot;:{&quot;x&quot;:123.79182298018404,&quot;y&quot;:34.00795468602694},&quot;verticalAlign&quot;:&quot;TOP&quot;},&quot;parent&quot;:{&quot;type&quot;:&quot;CHILD&quot;,&quot;parentId&quot;:&quot;68fc9452-26ca-4934-b2f4-4fe8bda8e0c1&quot;,&quot;order&quot;:&quot;999999999999999999999999999999999999999999999999999999999999999999995&quot;},&quot;opacity&quot;:1},&quot;353a1de9-022d-426e-bc0c-128f66e088a9&quot;:{&quot;type&quot;:&quot;FIGURE_OBJECT&quot;,&quot;id&quot;:&quot;353a1de9-022d-426e-bc0c-128f66e088a9&quot;,&quot;parent&quot;:{&quot;type&quot;:&quot;CHILD&quot;,&quot;parentId&quot;:&quot;68fc9452-26ca-4934-b2f4-4fe8bda8e0c1&quot;,&quot;order&quot;:&quot;999999999999999999999999999999999999999999999999999999999999999999998&quot;},&quot;relativeTransform&quot;:{&quot;translate&quot;:{&quot;x&quot;:-163.02224169338913,&quot;y&quot;:519.7748294748326},&quot;rotate&quot;:2.4651903288156624e-32,&quot;skewX&quot;:0,&quot;scale&quot;:{&quot;x&quot;:1,&quot;y&quot;:1}}},&quot;3ce9979c-db5c-4956-a82f-e2264f96eb7e&quot;:{&quot;type&quot;:&quot;FIGURE_OBJECT&quot;,&quot;id&quot;:&quot;3ce9979c-db5c-4956-a82f-e2264f96eb7e&quot;,&quot;relativeTransform&quot;:{&quot;translate&quot;:{&quot;x&quot;:-421.3887477426401,&quot;y&quot;:-40.30573236242024},&quot;rotate&quot;:0,&quot;skewX&quot;:9.642963969869337e-19},&quot;opacity&quot;:1,&quot;path&quot;:{&quot;type&quot;:&quot;ELLIPSE&quot;,&quot;size&quot;:{&quot;x&quot;:16.108827014254825,&quot;y&quot;:16.02294819816116}},&quot;pathStyles&quot;:[{&quot;type&quot;:&quot;FILL&quot;,&quot;fillStyle&quot;:&quot;rgb(54, 90, 77)&quot;},{&quot;type&quot;:&quot;STROKE&quot;,&quot;strokeStyle&quot;:&quot;rgba(148,34,31,1)&quot;,&quot;lineWidth&quot;:2,&quot;lineJoin&quot;:&quot;round&quot;}],&quot;isLocked&quot;:false,&quot;parent&quot;:{&quot;type&quot;:&quot;CHILD&quot;,&quot;parentId&quot;:&quot;353a1de9-022d-426e-bc0c-128f66e088a9&quot;,&quot;order&quot;:&quot;2&quot;}},&quot;bd7c5829-d6e7-4817-b6b3-507e5058db0a&quot;:{&quot;type&quot;:&quot;FIGURE_OBJECT&quot;,&quot;id&quot;:&quot;bd7c5829-d6e7-4817-b6b3-507e5058db0a&quot;,&quot;parent&quot;:{&quot;type&quot;:&quot;CROP&quot;,&quot;parentId&quot;:&quot;353a1de9-022d-426e-bc0c-128f66e088a9&quot;,&quot;order&quot;:&quot;5&quot;},&quot;relativeTransform&quot;:{&quot;translate&quot;:{&quot;x&quot;:-421.6590323811834,&quot;y&quot;:-32.0146529882193},&quot;rotate&quot;:0,&quot;skewX&quot;:0,&quot;scale&quot;:{&quot;x&quot;:5.429013704634616,&quot;y&quot;:1.559784328646533}},&quot;path&quot;:{&quot;type&quot;:&quot;RECT&quot;,&quot;size&quot;:{&quot;x&quot;:4.545454545454546,&quot;y&quot;:25}},&quot;pathStyles&quot;:[{&quot;type&quot;:&quot;FILL&quot;,&quot;fillStyle&quot;:&quot;#fff&quot;}],&quot;isFrozen&quot;:true,&quot;layout&quot;:{&quot;sizeRatio&quot;:{&quot;x&quot;:0.88,&quot;y&quot;:0.88},&quot;keepAspectRatio&quot;:false}},&quot;064c6f8c-08d3-4e7c-ad0c-8ce7dff6c16d&quot;:{&quot;id&quot;:&quot;064c6f8c-08d3-4e7c-ad0c-8ce7dff6c16d&quot;,&quot;type&quot;:&quot;FIGURE_OBJECT&quot;,&quot;relativeTransform&quot;:{&quot;translate&quot;:{&quot;x&quot;:0,&quot;y&quot;:0},&quot;rotate&quot;:0,&quot;skewX&quot;:0,&quot;scale&quot;:{&quot;x&quot;:1,&quot;y&quot;:1}},&quot;text&quot;:{&quot;textData&quot;:{&quot;lineSpacing&quot;:&quot;normal&quot;,&quot;alignment&quot;:&quot;center&quot;,&quot;verticalAlign&quot;:&quot;TOP&quot;,&quot;lines&quot;:[{&quot;runs&quot;:[],&quot;text&quot;:&quot;&quot;,&quot;baseStyle&quot;:{&quot;fontFamily&quot;:&quot;Roboto&quot;,&quot;fontSize&quot;:18.666666666666664,&quot;color&quot;:&quot;black&quot;,&quot;fontWeight&quot;:&quot;normal&quot;,&quot;fontStyle&quot;:&quot;normal&quot;,&quot;decoration&quot;:&quot;none&quot;}}]},&quot;format&quot;:&quot;BETTER_TEXT&quot;,&quot;size&quot;:{&quot;x&quot;:4,&quot;y&quot;:22},&quot;targetSize&quot;:{&quot;x&quot;:2,&quot;y&quot;:2.32}},&quot;parent&quot;:{&quot;type&quot;:&quot;CHILD&quot;,&quot;parentId&quot;:&quot;bd7c5829-d6e7-4817-b6b3-507e5058db0a&quot;,&quot;order&quot;:&quot;5&quot;}},&quot;8c718bf6-09e5-405e-92a7-c0970bbfc5fc&quot;:{&quot;id&quot;:&quot;8c718bf6-09e5-405e-92a7-c0970bbfc5fc&quot;,&quot;name&quot;:&quot;Pacman&quot;,&quot;displayName&quot;:&quot;&quot;,&quot;type&quot;:&quot;FIGURE_OBJECT&quot;,&quot;relativeTransform&quot;:{&quot;translate&quot;:{&quot;x&quot;:-429.3925761486177,&quot;y&quot;:526.7539268852686},&quot;rotate&quot;:5.678029270497852,&quot;skewX&quot;:5.514877795391797e-17,&quot;scale&quot;:{&quot;x&quot;:-0.1773565292173583,&quot;y&quot;:0.17371135782867855}},&quot;image&quot;:{&quot;url&quot;:&quot;https://icons.biorender.com/biorender/5ee3de774e18d300285a553a/pacman.png&quot;,&quot;fallbackUrl&quot;:&quot;https://res.cloudinary.com/dlcjuc3ej/image/upload/v1591991919/jp5vezdrehv53rb8gcs3.svg#/keystone/api/icons/5ee3de774e18d300285a553a/pacman.svg&quot;,&quot;isPremium&quot;:false,&quot;size&quot;:{&quot;x&quot;:100,&quot;y&quot;:100}},&quot;source&quot;:{&quot;id&quot;:&quot;5be5f1ed7664d21200a3f9dc&quot;,&quot;type&quot;:&quot;ASSETS&quot;},&quot;isPremium&quot;:false,&quot;parent&quot;:{&quot;type&quot;:&quot;CHILD&quot;,&quot;parentId&quot;:&quot;68fc9452-26ca-4934-b2f4-4fe8bda8e0c1&quot;,&quot;order&quot;:&quot;999999999999999999999999999999999999999999999999999999999999999999999&quot;}},&quot;c11113fa-04ac-4d4b-bf1e-9dc9a9529593&quot;:{&quot;type&quot;:&quot;FIGURE_OBJECT&quot;,&quot;id&quot;:&quot;c11113fa-04ac-4d4b-bf1e-9dc9a9529593&quot;,&quot;parent&quot;:{&quot;type&quot;:&quot;CHILD&quot;,&quot;parentId&quot;:&quot;68fc9452-26ca-4934-b2f4-4fe8bda8e0c1&quot;,&quot;order&quot;:&quot;9999999999999999999999999999999999999999999999999999999999999999999995&quot;},&quot;relativeTransform&quot;:{&quot;translate&quot;:{&quot;x&quot;:-195.28864027988712,&quot;y&quot;:511.2853247542139},&quot;rotate&quot;:2.4651903288156624e-32,&quot;skewX&quot;:0,&quot;scale&quot;:{&quot;x&quot;:1,&quot;y&quot;:1}}},&quot;38346d08-a4a6-4023-9039-fe690285a7d6&quot;:{&quot;type&quot;:&quot;FIGURE_OBJECT&quot;,&quot;id&quot;:&quot;38346d08-a4a6-4023-9039-fe690285a7d6&quot;,&quot;relativeTransform&quot;:{&quot;translate&quot;:{&quot;x&quot;:-421.3887477426401,&quot;y&quot;:-40.30573236242024},&quot;rotate&quot;:0,&quot;skewX&quot;:9.642963969869337e-19},&quot;opacity&quot;:1,&quot;path&quot;:{&quot;type&quot;:&quot;ELLIPSE&quot;,&quot;size&quot;:{&quot;x&quot;:16.108827014254825,&quot;y&quot;:16.02294819816116}},&quot;pathStyles&quot;:[{&quot;type&quot;:&quot;FILL&quot;,&quot;fillStyle&quot;:&quot;rgb(54, 90, 77)&quot;},{&quot;type&quot;:&quot;STROKE&quot;,&quot;strokeStyle&quot;:&quot;rgba(148,34,31,1)&quot;,&quot;lineWidth&quot;:2,&quot;lineJoin&quot;:&quot;round&quot;}],&quot;isLocked&quot;:false,&quot;parent&quot;:{&quot;type&quot;:&quot;CHILD&quot;,&quot;parentId&quot;:&quot;c11113fa-04ac-4d4b-bf1e-9dc9a9529593&quot;,&quot;order&quot;:&quot;2&quot;}},&quot;081f1f95-79db-4383-b084-ca9d27b6ee4e&quot;:{&quot;type&quot;:&quot;FIGURE_OBJECT&quot;,&quot;id&quot;:&quot;081f1f95-79db-4383-b084-ca9d27b6ee4e&quot;,&quot;parent&quot;:{&quot;type&quot;:&quot;CROP&quot;,&quot;parentId&quot;:&quot;c11113fa-04ac-4d4b-bf1e-9dc9a9529593&quot;,&quot;order&quot;:&quot;5&quot;},&quot;relativeTransform&quot;:{&quot;translate&quot;:{&quot;x&quot;:-421.6590323811834,&quot;y&quot;:-32.0146529882193},&quot;rotate&quot;:0,&quot;skewX&quot;:0,&quot;scale&quot;:{&quot;x&quot;:5.429013704634616,&quot;y&quot;:1.559784328646533}},&quot;path&quot;:{&quot;type&quot;:&quot;RECT&quot;,&quot;size&quot;:{&quot;x&quot;:4.545454545454546,&quot;y&quot;:25}},&quot;pathStyles&quot;:[{&quot;type&quot;:&quot;FILL&quot;,&quot;fillStyle&quot;:&quot;#fff&quot;}],&quot;isFrozen&quot;:true,&quot;layout&quot;:{&quot;sizeRatio&quot;:{&quot;x&quot;:0.88,&quot;y&quot;:0.88},&quot;keepAspectRatio&quot;:false}},&quot;f6c62c44-c4ea-4a2d-bc1c-df90f756da11&quot;:{&quot;id&quot;:&quot;f6c62c44-c4ea-4a2d-bc1c-df90f756da11&quot;,&quot;type&quot;:&quot;FIGURE_OBJECT&quot;,&quot;relativeTransform&quot;:{&quot;translate&quot;:{&quot;x&quot;:0,&quot;y&quot;:0},&quot;rotate&quot;:0,&quot;skewX&quot;:0,&quot;scale&quot;:{&quot;x&quot;:1,&quot;y&quot;:1}},&quot;text&quot;:{&quot;textData&quot;:{&quot;lineSpacing&quot;:&quot;normal&quot;,&quot;alignment&quot;:&quot;center&quot;,&quot;verticalAlign&quot;:&quot;TOP&quot;,&quot;lines&quot;:[{&quot;runs&quot;:[],&quot;text&quot;:&quot;&quot;,&quot;baseStyle&quot;:{&quot;fontFamily&quot;:&quot;Roboto&quot;,&quot;fontSize&quot;:18.666666666666664,&quot;color&quot;:&quot;black&quot;,&quot;fontWeight&quot;:&quot;normal&quot;,&quot;fontStyle&quot;:&quot;normal&quot;,&quot;decoration&quot;:&quot;none&quot;}}]},&quot;format&quot;:&quot;BETTER_TEXT&quot;,&quot;size&quot;:{&quot;x&quot;:4,&quot;y&quot;:22},&quot;targetSize&quot;:{&quot;x&quot;:2,&quot;y&quot;:2.32}},&quot;parent&quot;:{&quot;type&quot;:&quot;CHILD&quot;,&quot;parentId&quot;:&quot;081f1f95-79db-4383-b084-ca9d27b6ee4e&quot;,&quot;order&quot;:&quot;5&quot;}},&quot;74940926-42ef-4126-8945-4f135d71a2df&quot;:{&quot;type&quot;:&quot;FIGURE_OBJECT&quot;,&quot;id&quot;:&quot;74940926-42ef-4126-8945-4f135d71a2df&quot;,&quot;parent&quot;:{&quot;type&quot;:&quot;CHILD&quot;,&quot;parentId&quot;:&quot;68fc9452-26ca-4934-b2f4-4fe8bda8e0c1&quot;,&quot;order&quot;:&quot;9999999999999999999999999999999999999999999999999999999999999999999997&quot;},&quot;relativeTransform&quot;:{&quot;translate&quot;:{&quot;x&quot;:-190.81654768175545,&quot;y&quot;:543.7812117872288},&quot;rotate&quot;:2.4651903288156624e-32,&quot;skewX&quot;:0,&quot;scale&quot;:{&quot;x&quot;:1,&quot;y&quot;:1}}},&quot;102897f1-8e86-4792-980b-39398d87e8ab&quot;:{&quot;type&quot;:&quot;FIGURE_OBJECT&quot;,&quot;id&quot;:&quot;102897f1-8e86-4792-980b-39398d87e8ab&quot;,&quot;relativeTransform&quot;:{&quot;translate&quot;:{&quot;x&quot;:-421.3887477426401,&quot;y&quot;:-40.30573236242024},&quot;rotate&quot;:0,&quot;skewX&quot;:9.642963969869337e-19},&quot;opacity&quot;:1,&quot;path&quot;:{&quot;type&quot;:&quot;ELLIPSE&quot;,&quot;size&quot;:{&quot;x&quot;:16.108827014254825,&quot;y&quot;:16.02294819816116}},&quot;pathStyles&quot;:[{&quot;type&quot;:&quot;FILL&quot;,&quot;fillStyle&quot;:&quot;rgb(54, 90, 77)&quot;},{&quot;type&quot;:&quot;STROKE&quot;,&quot;strokeStyle&quot;:&quot;rgba(148,34,31,1)&quot;,&quot;lineWidth&quot;:2,&quot;lineJoin&quot;:&quot;round&quot;}],&quot;isLocked&quot;:false,&quot;parent&quot;:{&quot;type&quot;:&quot;CHILD&quot;,&quot;parentId&quot;:&quot;74940926-42ef-4126-8945-4f135d71a2df&quot;,&quot;order&quot;:&quot;2&quot;}},&quot;e6e5db85-35b1-44a2-96c3-0e6442050c2f&quot;:{&quot;type&quot;:&quot;FIGURE_OBJECT&quot;,&quot;id&quot;:&quot;e6e5db85-35b1-44a2-96c3-0e6442050c2f&quot;,&quot;parent&quot;:{&quot;type&quot;:&quot;CROP&quot;,&quot;parentId&quot;:&quot;74940926-42ef-4126-8945-4f135d71a2df&quot;,&quot;order&quot;:&quot;5&quot;},&quot;relativeTransform&quot;:{&quot;translate&quot;:{&quot;x&quot;:-421.6590323811834,&quot;y&quot;:-32.0146529882193},&quot;rotate&quot;:0,&quot;skewX&quot;:0,&quot;scale&quot;:{&quot;x&quot;:5.429013704634616,&quot;y&quot;:1.559784328646533}},&quot;path&quot;:{&quot;type&quot;:&quot;RECT&quot;,&quot;size&quot;:{&quot;x&quot;:4.545454545454546,&quot;y&quot;:25}},&quot;pathStyles&quot;:[{&quot;type&quot;:&quot;FILL&quot;,&quot;fillStyle&quot;:&quot;#fff&quot;}],&quot;isFrozen&quot;:true,&quot;layout&quot;:{&quot;sizeRatio&quot;:{&quot;x&quot;:0.88,&quot;y&quot;:0.88},&quot;keepAspectRatio&quot;:false}},&quot;f55d7aae-0671-4312-8114-38e182425424&quot;:{&quot;id&quot;:&quot;f55d7aae-0671-4312-8114-38e182425424&quot;,&quot;type&quot;:&quot;FIGURE_OBJECT&quot;,&quot;relativeTransform&quot;:{&quot;translate&quot;:{&quot;x&quot;:0,&quot;y&quot;:0},&quot;rotate&quot;:0,&quot;skewX&quot;:0,&quot;scale&quot;:{&quot;x&quot;:1,&quot;y&quot;:1}},&quot;text&quot;:{&quot;textData&quot;:{&quot;lineSpacing&quot;:&quot;normal&quot;,&quot;alignment&quot;:&quot;center&quot;,&quot;verticalAlign&quot;:&quot;TOP&quot;,&quot;lines&quot;:[{&quot;runs&quot;:[],&quot;text&quot;:&quot;&quot;,&quot;baseStyle&quot;:{&quot;fontFamily&quot;:&quot;Roboto&quot;,&quot;fontSize&quot;:18.666666666666664,&quot;color&quot;:&quot;black&quot;,&quot;fontWeight&quot;:&quot;normal&quot;,&quot;fontStyle&quot;:&quot;normal&quot;,&quot;decoration&quot;:&quot;none&quot;}}]},&quot;format&quot;:&quot;BETTER_TEXT&quot;,&quot;size&quot;:{&quot;x&quot;:4,&quot;y&quot;:22},&quot;targetSize&quot;:{&quot;x&quot;:2,&quot;y&quot;:2.32}},&quot;parent&quot;:{&quot;type&quot;:&quot;CHILD&quot;,&quot;parentId&quot;:&quot;e6e5db85-35b1-44a2-96c3-0e6442050c2f&quot;,&quot;order&quot;:&quot;5&quot;}},&quot;51c5f504-3b06-47cf-8306-80124f31fec4&quot;:{&quot;type&quot;:&quot;FIGURE_OBJECT&quot;,&quot;id&quot;:&quot;51c5f504-3b06-47cf-8306-80124f31fec4&quot;,&quot;parent&quot;:{&quot;type&quot;:&quot;CHILD&quot;,&quot;parentId&quot;:&quot;68fc9452-26ca-4934-b2f4-4fe8bda8e0c1&quot;,&quot;order&quot;:&quot;9999999999999999999999999999999999999999999999999999999999999999999998&quot;},&quot;relativeTransform&quot;:{&quot;translate&quot;:{&quot;x&quot;:-266.8716937792243,&quot;y&quot;:558.7688081790859},&quot;rotate&quot;:2.4651903288156624e-32,&quot;skewX&quot;:0,&quot;scale&quot;:{&quot;x&quot;:1,&quot;y&quot;:1}}},&quot;6dabba43-eca5-4607-85af-b5764a978f04&quot;:{&quot;type&quot;:&quot;FIGURE_OBJECT&quot;,&quot;id&quot;:&quot;6dabba43-eca5-4607-85af-b5764a978f04&quot;,&quot;relativeTransform&quot;:{&quot;translate&quot;:{&quot;x&quot;:-421.3887477426401,&quot;y&quot;:-40.30573236242024},&quot;rotate&quot;:0,&quot;skewX&quot;:9.642963969869337e-19},&quot;opacity&quot;:1,&quot;path&quot;:{&quot;type&quot;:&quot;ELLIPSE&quot;,&quot;size&quot;:{&quot;x&quot;:16.108827014254825,&quot;y&quot;:16.02294819816116}},&quot;pathStyles&quot;:[{&quot;type&quot;:&quot;FILL&quot;,&quot;fillStyle&quot;:&quot;rgb(54, 90, 77)&quot;},{&quot;type&quot;:&quot;STROKE&quot;,&quot;strokeStyle&quot;:&quot;rgba(148,34,31,1)&quot;,&quot;lineWidth&quot;:2,&quot;lineJoin&quot;:&quot;round&quot;}],&quot;isLocked&quot;:false,&quot;parent&quot;:{&quot;type&quot;:&quot;CHILD&quot;,&quot;parentId&quot;:&quot;51c5f504-3b06-47cf-8306-80124f31fec4&quot;,&quot;order&quot;:&quot;2&quot;}},&quot;7c9920dc-4815-443f-8927-283d32649750&quot;:{&quot;type&quot;:&quot;FIGURE_OBJECT&quot;,&quot;id&quot;:&quot;7c9920dc-4815-443f-8927-283d32649750&quot;,&quot;parent&quot;:{&quot;type&quot;:&quot;CROP&quot;,&quot;parentId&quot;:&quot;51c5f504-3b06-47cf-8306-80124f31fec4&quot;,&quot;order&quot;:&quot;5&quot;},&quot;relativeTransform&quot;:{&quot;translate&quot;:{&quot;x&quot;:-421.6590323811834,&quot;y&quot;:-32.0146529882193},&quot;rotate&quot;:0,&quot;skewX&quot;:0,&quot;scale&quot;:{&quot;x&quot;:5.429013704634616,&quot;y&quot;:1.559784328646533}},&quot;path&quot;:{&quot;type&quot;:&quot;RECT&quot;,&quot;size&quot;:{&quot;x&quot;:4.545454545454546,&quot;y&quot;:25}},&quot;pathStyles&quot;:[{&quot;type&quot;:&quot;FILL&quot;,&quot;fillStyle&quot;:&quot;#fff&quot;}],&quot;isFrozen&quot;:true,&quot;layout&quot;:{&quot;sizeRatio&quot;:{&quot;x&quot;:0.88,&quot;y&quot;:0.88},&quot;keepAspectRatio&quot;:false}},&quot;293e900f-481e-4c44-9ed9-af076849a87b&quot;:{&quot;id&quot;:&quot;293e900f-481e-4c44-9ed9-af076849a87b&quot;,&quot;type&quot;:&quot;FIGURE_OBJECT&quot;,&quot;relativeTransform&quot;:{&quot;translate&quot;:{&quot;x&quot;:0,&quot;y&quot;:0},&quot;rotate&quot;:0,&quot;skewX&quot;:0,&quot;scale&quot;:{&quot;x&quot;:1,&quot;y&quot;:1}},&quot;text&quot;:{&quot;textData&quot;:{&quot;lineSpacing&quot;:&quot;normal&quot;,&quot;alignment&quot;:&quot;center&quot;,&quot;verticalAlign&quot;:&quot;TOP&quot;,&quot;lines&quot;:[{&quot;runs&quot;:[],&quot;text&quot;:&quot;&quot;,&quot;baseStyle&quot;:{&quot;fontFamily&quot;:&quot;Roboto&quot;,&quot;fontSize&quot;:18.666666666666664,&quot;color&quot;:&quot;black&quot;,&quot;fontWeight&quot;:&quot;normal&quot;,&quot;fontStyle&quot;:&quot;normal&quot;,&quot;decoration&quot;:&quot;none&quot;}}]},&quot;format&quot;:&quot;BETTER_TEXT&quot;,&quot;size&quot;:{&quot;x&quot;:4,&quot;y&quot;:22},&quot;targetSize&quot;:{&quot;x&quot;:2,&quot;y&quot;:2.32}},&quot;parent&quot;:{&quot;type&quot;:&quot;CHILD&quot;,&quot;parentId&quot;:&quot;7c9920dc-4815-443f-8927-283d32649750&quot;,&quot;order&quot;:&quot;5&quot;}},&quot;8857ac75-deb6-4db6-9b30-e11016313575&quot;:{&quot;type&quot;:&quot;FIGURE_OBJECT&quot;,&quot;id&quot;:&quot;8857ac75-deb6-4db6-9b30-e11016313575&quot;,&quot;parent&quot;:{&quot;type&quot;:&quot;CHILD&quot;,&quot;parentId&quot;:&quot;68fc9452-26ca-4934-b2f4-4fe8bda8e0c1&quot;,&quot;order&quot;:&quot;9999999999999999999999999999999999999999999999999999999999999999999999&quot;},&quot;relativeTransform&quot;:{&quot;translate&quot;:{&quot;x&quot;:-233.57490027123401,&quot;y&quot;:605.1792993637155},&quot;rotate&quot;:2.4651903288156624e-32,&quot;skewX&quot;:0,&quot;scale&quot;:{&quot;x&quot;:1,&quot;y&quot;:1}}},&quot;bdd529f5-274c-440a-a226-0d2598b05dfc&quot;:{&quot;type&quot;:&quot;FIGURE_OBJECT&quot;,&quot;id&quot;:&quot;bdd529f5-274c-440a-a226-0d2598b05dfc&quot;,&quot;relativeTransform&quot;:{&quot;translate&quot;:{&quot;x&quot;:-421.3887477426401,&quot;y&quot;:-40.30573236242024},&quot;rotate&quot;:0,&quot;skewX&quot;:9.642963969869337e-19},&quot;opacity&quot;:1,&quot;path&quot;:{&quot;type&quot;:&quot;ELLIPSE&quot;,&quot;size&quot;:{&quot;x&quot;:16.108827014254825,&quot;y&quot;:16.02294819816116}},&quot;pathStyles&quot;:[{&quot;type&quot;:&quot;FILL&quot;,&quot;fillStyle&quot;:&quot;rgb(54, 90, 77)&quot;},{&quot;type&quot;:&quot;STROKE&quot;,&quot;strokeStyle&quot;:&quot;rgba(148,34,31,1)&quot;,&quot;lineWidth&quot;:2,&quot;lineJoin&quot;:&quot;round&quot;}],&quot;isLocked&quot;:false,&quot;parent&quot;:{&quot;type&quot;:&quot;CHILD&quot;,&quot;parentId&quot;:&quot;8857ac75-deb6-4db6-9b30-e11016313575&quot;,&quot;order&quot;:&quot;2&quot;}},&quot;97ec8383-1952-4b6b-812d-344183498e56&quot;:{&quot;type&quot;:&quot;FIGURE_OBJECT&quot;,&quot;id&quot;:&quot;97ec8383-1952-4b6b-812d-344183498e56&quot;,&quot;parent&quot;:{&quot;type&quot;:&quot;CROP&quot;,&quot;parentId&quot;:&quot;8857ac75-deb6-4db6-9b30-e11016313575&quot;,&quot;order&quot;:&quot;5&quot;},&quot;relativeTransform&quot;:{&quot;translate&quot;:{&quot;x&quot;:-421.6590323811834,&quot;y&quot;:-32.0146529882193},&quot;rotate&quot;:0,&quot;skewX&quot;:0,&quot;scale&quot;:{&quot;x&quot;:5.429013704634616,&quot;y&quot;:1.559784328646533}},&quot;path&quot;:{&quot;type&quot;:&quot;RECT&quot;,&quot;size&quot;:{&quot;x&quot;:4.545454545454546,&quot;y&quot;:25}},&quot;pathStyles&quot;:[{&quot;type&quot;:&quot;FILL&quot;,&quot;fillStyle&quot;:&quot;#fff&quot;}],&quot;isFrozen&quot;:true,&quot;layout&quot;:{&quot;sizeRatio&quot;:{&quot;x&quot;:0.88,&quot;y&quot;:0.88},&quot;keepAspectRatio&quot;:false}},&quot;cf0ccc43-3420-467c-a465-f321949adebd&quot;:{&quot;id&quot;:&quot;cf0ccc43-3420-467c-a465-f321949adebd&quot;,&quot;type&quot;:&quot;FIGURE_OBJECT&quot;,&quot;relativeTransform&quot;:{&quot;translate&quot;:{&quot;x&quot;:0,&quot;y&quot;:0},&quot;rotate&quot;:0,&quot;skewX&quot;:0,&quot;scale&quot;:{&quot;x&quot;:1,&quot;y&quot;:1}},&quot;text&quot;:{&quot;textData&quot;:{&quot;lineSpacing&quot;:&quot;normal&quot;,&quot;alignment&quot;:&quot;center&quot;,&quot;verticalAlign&quot;:&quot;TOP&quot;,&quot;lines&quot;:[{&quot;runs&quot;:[],&quot;text&quot;:&quot;&quot;,&quot;baseStyle&quot;:{&quot;fontFamily&quot;:&quot;Roboto&quot;,&quot;fontSize&quot;:18.666666666666664,&quot;color&quot;:&quot;black&quot;,&quot;fontWeight&quot;:&quot;normal&quot;,&quot;fontStyle&quot;:&quot;normal&quot;,&quot;decoration&quot;:&quot;none&quot;}}]},&quot;format&quot;:&quot;BETTER_TEXT&quot;,&quot;size&quot;:{&quot;x&quot;:4,&quot;y&quot;:22},&quot;targetSize&quot;:{&quot;x&quot;:2,&quot;y&quot;:2.32}},&quot;parent&quot;:{&quot;type&quot;:&quot;CHILD&quot;,&quot;parentId&quot;:&quot;97ec8383-1952-4b6b-812d-344183498e56&quot;,&quot;order&quot;:&quot;5&quot;}}}}"/>
    <we:property name="has-user-completed-add" value="true"/>
    <we:property name="66b5fbbd764066b50c454a80_1723202665337" value="{&quot;id&quot;:&quot;0358d80e-1b63-464e-aad6-2443064993f6&quot;,&quot;objects&quot;:{&quot;0358d80e-1b63-464e-aad6-2443064993f6&quot;:{&quot;id&quot;:&quot;0358d80e-1b63-464e-aad6-2443064993f6&quot;,&quot;type&quot;:&quot;FIGURE_OBJECT&quot;,&quot;document&quot;:{&quot;type&quot;:&quot;DOCUMENT_GROUP&quot;,&quot;canvasType&quot;:&quot;FIGURE&quot;,&quot;units&quot;:&quot;in&quot;}},&quot;51dc5e19-e53b-497b-a3c8-251af5929637&quot;:{&quot;id&quot;:&quot;51dc5e19-e53b-497b-a3c8-251af5929637&quot;,&quot;type&quot;:&quot;FIGURE_OBJECT&quot;,&quot;relativeTransform&quot;:{&quot;translate&quot;:{&quot;x&quot;:0,&quot;y&quot;:0},&quot;rotate&quot;:0,&quot;skewX&quot;:0,&quot;scale&quot;:{&quot;x&quot;:1,&quot;y&quot;:1}},&quot;path&quot;:{&quot;type&quot;:&quot;RECT&quot;,&quot;size&quot;:{&quot;x&quot;:960,&quot;y&quot;:672}},&quot;pathStyles&quot;:[{&quot;type&quot;:&quot;FILL&quot;,&quot;fillStyle&quot;:&quot;rgba(0,0,0,0)&quot;}],&quot;parent&quot;:{&quot;parentId&quot;:&quot;0358d80e-1b63-464e-aad6-2443064993f6&quot;,&quot;type&quot;:&quot;FRAME&quot;,&quot;order&quot;:&quot;5&quot;}},&quot;dad0c46f-655b-4d14-b3b2-e9a62b1e094c&quot;:{&quot;id&quot;:&quot;dad0c46f-655b-4d14-b3b2-e9a62b1e094c&quot;,&quot;type&quot;:&quot;FIGURE_OBJECT&quot;,&quot;document&quot;:{&quot;type&quot;:&quot;FIGURE&quot;,&quot;canvasType&quot;:&quot;FIGURE&quot;,&quot;units&quot;:&quot;in&quot;},&quot;parent&quot;:{&quot;parentId&quot;:&quot;0358d80e-1b63-464e-aad6-2443064993f6&quot;,&quot;type&quot;:&quot;DOCUMENT&quot;,&quot;order&quot;:&quot;5&quot;}},&quot;8b237997-d4e4-44e6-ada5-daebc55a8d8d&quot;:{&quot;id&quot;:&quot;8b237997-d4e4-44e6-ada5-daebc55a8d8d&quot;,&quot;type&quot;:&quot;FIGURE_OBJECT&quot;,&quot;relativeTransform&quot;:{&quot;translate&quot;:{&quot;x&quot;:0,&quot;y&quot;:0},&quot;rotate&quot;:0,&quot;skewX&quot;:0,&quot;scale&quot;:{&quot;x&quot;:1,&quot;y&quot;:1}},&quot;path&quot;:{&quot;type&quot;:&quot;RECT&quot;,&quot;size&quot;:{&quot;x&quot;:960,&quot;y&quot;:672}},&quot;pathStyles&quot;:[{&quot;type&quot;:&quot;FILL&quot;,&quot;fillStyle&quot;:&quot;rgba(0,0,0,0)&quot;}],&quot;parent&quot;:{&quot;type&quot;:&quot;FRAME&quot;,&quot;parentId&quot;:&quot;dad0c46f-655b-4d14-b3b2-e9a62b1e094c&quot;,&quot;order&quot;:&quot;5&quot;}},&quot;c751d11d-c449-44bb-8480-7b5f2b6f0ff7&quot;:{&quot;id&quot;:&quot;c751d11d-c449-44bb-8480-7b5f2b6f0ff7&quot;,&quot;type&quot;:&quot;FIGURE_OBJECT&quot;,&quot;guide&quot;:{&quot;type&quot;:&quot;GRID&quot;,&quot;distance&quot;:0.5,&quot;units&quot;:&quot;in&quot;},&quot;parent&quot;:{&quot;parentId&quot;:&quot;0358d80e-1b63-464e-aad6-2443064993f6&quot;,&quot;type&quot;:&quot;GUIDE&quot;,&quot;order&quot;:&quot;5&quot;}},&quot;790b3a74-9fd6-4c33-b442-8639bf994b2f&quot;:{&quot;id&quot;:&quot;790b3a74-9fd6-4c33-b442-8639bf994b2f&quot;,&quot;name&quot;:&quot;Ion channel (ligand-gated, open)&quot;,&quot;displayName&quot;:&quot;&quot;,&quot;type&quot;:&quot;FIGURE_OBJECT&quot;,&quot;relativeTransform&quot;:{&quot;translate&quot;:{&quot;x&quot;:90.8765942159153,&quot;y&quot;:40.17783366265493},&quot;rotate&quot;:0,&quot;skewX&quot;:0,&quot;scale&quot;:{&quot;x&quot;:1,&quot;y&quot;:1}},&quot;image&quot;:{&quot;url&quot;:&quot;https://icons.biorender.com/biorender/5a9edcc8cb38530014deaa88/20200122213845/image/ion-channel-ligand-gated-open.png&quot;,&quot;fallbackUrl&quot;:&quot;https://res.cloudinary.com/dlcjuc3ej/image/upload/v1579729125/nyqa9syaszlsci47ugde.svg#/keystone/api/icons/5a9edcc8cb38530014deaa88/20200122213845/image/ion-channel-ligand-gated-open.svg#/keystone/api/icons/5a9edcc8cb38530014deaa88/20200122213845/image/ion-channel-ligand-gated-open.svg#/keystone/api/icons/5a9edcc8cb38530014deaa88/20200122213845/image/ion-channel-ligand-gated-open.svg#/keystone/api/icons/5a9edcc8cb38530014deaa88/20200122213845/image/ion-channel-ligand-gated-open.svg#/keystone/api/icons/5a9edcc8cb38530014deaa88/20200122213845/image/ion-channel-ligand-gated-open.svg#/keystone/api/icons/5a9edcc8cb38530014deaa88/20200122213845/image/ion-channel-ligand-gated-open.svg&quot;,&quot;isPremium&quot;:false,&quot;size&quot;:{&quot;x&quot;:74,&quot;y&quot;:94.04166666666667}},&quot;source&quot;:{&quot;id&quot;:&quot;5a9edcc8cb38530014deaa88&quot;,&quot;version&quot;:1579729125,&quot;type&quot;:&quot;ASSETS&quot;},&quot;isPremium&quot;:false,&quot;parent&quot;:{&quot;type&quot;:&quot;CHILD&quot;,&quot;parentId&quot;:&quot;dad0c46f-655b-4d14-b3b2-e9a62b1e094c&quot;,&quot;order&quot;:&quot;5&quot;}},&quot;b8053926-35e1-4864-89c9-f92c083341ee&quot;:{&quot;relativeTransform&quot;:{&quot;translate&quot;:{&quot;x&quot;:-174.68834201544814,&quot;y&quot;:57.07742051374174},&quot;rotate&quot;:0,&quot;skewX&quot;:0,&quot;scale&quot;:{&quot;x&quot;:1,&quot;y&quot;:1}},&quot;type&quot;:&quot;FIGURE_OBJECT&quot;,&quot;id&quot;:&quot;b8053926-35e1-4864-89c9-f92c083341ee&quot;,&quot;name&quot;:&quot;Ion channel (generic, open, in membrane)&quot;,&quot;displayName&quot;:&quot;Ion channel (in membrane)&quot;,&quot;opacity&quot;:1,&quot;source&quot;:{&quot;id&quot;:&quot;5faafebd57044a00a20f8b5e&quot;,&quot;type&quot;:&quot;ASSETS&quot;},&quot;pathStyles&quot;:[{&quot;type&quot;:&quot;FILL&quot;,&quot;fillStyle&quot;:&quot;rgb(0,0,0)&quot;}],&quot;isLocked&quot;:false,&quot;parent&quot;:{&quot;type&quot;:&quot;CHILD&quot;,&quot;parentId&quot;:&quot;dad0c46f-655b-4d14-b3b2-e9a62b1e094c&quot;,&quot;order&quot;:&quot;7&quot;},&quot;isPremium&quot;:true},&quot;cc72a349-c2ca-4878-b1e7-f6f5b3c4daeb&quot;:{&quot;type&quot;:&quot;FIGURE_OBJECT&quot;,&quot;id&quot;:&quot;cc72a349-c2ca-4878-b1e7-f6f5b3c4daeb&quot;,&quot;name&quot;:&quot;Phospholipid bilayer membrane (for brush)&quot;,&quot;relativeTransform&quot;:{&quot;translate&quot;:{&quot;x&quot;:0,&quot;y&quot;:-6.194610569563565},&quot;rotate&quot;:0,&quot;skewX&quot;:0,&quot;scale&quot;:{&quot;x&quot;:1,&quot;y&quot;:1}},&quot;opacity&quot;:1,&quot;source&quot;:{&quot;id&quot;:&quot;5e75570552bb9000abea6165&quot;,&quot;type&quot;:&quot;ASSETS&quot;},&quot;path&quot;:{&quot;type&quot;:&quot;POLY_LINE&quot;,&quot;points&quot;:[{&quot;x&quot;:-114.16972036940751,&quot;y&quot;:0},{&quot;x&quot;:114.16972036940751,&quot;y&quot;:0}],&quot;closed&quot;:false},&quot;pathStyles&quot;:[{&quot;type&quot;:&quot;FILL&quot;,&quot;fillStyle&quot;:&quot;rgba(0,0,0,0)&quot;},{&quot;type&quot;:&quot;STROKE&quot;,&quot;strokeStyle&quot;:&quot;rgba(0,0,0,0)&quot;,&quot;lineWidth&quot;:61.838314798088525,&quot;lineJoin&quot;:&quot;round&quot;}],&quot;pathSmoothing&quot;:{&quot;type&quot;:&quot;CATMULL_SMOOTHING&quot;,&quot;smoothing&quot;:0.2},&quot;pathPattern&quot;:{&quot;type&quot;:&quot;ROW&quot;,&quot;patternId&quot;:&quot;e1f54b9b-fa33-4d94-8773-107e5c8c0d52&quot;,&quot;patternTransform&quot;:{&quot;translate&quot;:{&quot;x&quot;:0.0003135290869785221,&quot;y&quot;:-0.5},&quot;rotate&quot;:0,&quot;skewX&quot;:0,&quot;scale&quot;:{&quot;x&quot;:0.0016501650165016502,&quot;y&quot;:0.0016501650165016502}},&quot;xUnits&quot;:&quot;STROKE_WIDTH&quot;,&quot;yUnits&quot;:&quot;STROKE_WIDTH&quot;,&quot;bending&quot;:true,&quot;repeat&quot;:{&quot;distance&quot;:0.17986798679867988,&quot;align&quot;:&quot;CENTER&quot;},&quot;isPremium&quot;:false},&quot;isLocked&quot;:false,&quot;parent&quot;:{&quot;type&quot;:&quot;CHILD&quot;,&quot;parentId&quot;:&quot;b8053926-35e1-4864-89c9-f92c083341ee&quot;,&quot;order&quot;:&quot;02&quot;}},&quot;e1f54b9b-fa33-4d94-8773-107e5c8c0d52&quot;:{&quot;type&quot;:&quot;FIGURE_OBJECT&quot;,&quot;id&quot;:&quot;e1f54b9b-fa33-4d94-8773-107e5c8c0d52&quot;,&quot;relativeTransform&quot;:{&quot;translate&quot;:{&quot;x&quot;:0,&quot;y&quot;:0},&quot;rotate&quot;:0,&quot;skewX&quot;:0,&quot;scale&quot;:{&quot;x&quot;:1,&quot;y&quot;:1}},&quot;source&quot;:{&quot;type&quot;:&quot;ASSETS&quot;,&quot;id&quot;:&quot;5e7127738bb5940028a8bc20&quot;},&quot;name&quot;:&quot;Phospholipid bilayer membrane (for brush)&quot;},&quot;c2fc0831-2f7d-447e-a3f4-9ca7640c8a72&quot;:{&quot;type&quot;:&quot;FIGURE_OBJECT&quot;,&quot;id&quot;:&quot;c2fc0831-2f7d-447e-a3f4-9ca7640c8a72&quot;,&quot;parent&quot;:{&quot;type&quot;:&quot;CHILD&quot;,&quot;parentId&quot;:&quot;e1f54b9b-fa33-4d94-8773-107e5c8c0d52&quot;,&quot;order&quot;:&quot;5&quot;},&quot;relativeTransform&quot;:{&quot;translate&quot;:{&quot;x&quot;:0,&quot;y&quot;:0},&quot;rotate&quot;:0,&quot;skewX&quot;:0,&quot;scale&quot;:{&quot;x&quot;:1,&quot;y&quot;:1}}},&quot;0ded0b51-553b-4019-b7b9-d930557e5939&quot;:{&quot;type&quot;:&quot;FIGURE_OBJECT&quot;,&quot;id&quot;:&quot;0ded0b51-553b-4019-b7b9-d930557e5939&quot;,&quot;parent&quot;:{&quot;type&quot;:&quot;CHILD&quot;,&quot;parentId&quot;:&quot;c2fc0831-2f7d-447e-a3f4-9ca7640c8a72&quot;,&quot;order&quot;:&quot;1&quot;},&quot;relativeTransform&quot;:{&quot;translate&quot;:{&quot;x&quot;:0,&quot;y&quot;:0},&quot;rotate&quot;:0,&quot;skewX&quot;:0,&quot;scale&quot;:{&quot;x&quot;:1,&quot;y&quot;:1}},&quot;path&quot;:{&quot;type&quot;:&quot;SPLINE&quot;,&quot;spline&quot;:{&quot;points&quot;:[{&quot;x&quot;:47.38,&quot;y&quot;:80.88,&quot;isEndPoint&quot;:true},{&quot;x&quot;:50.85,&quot;y&quot;:102.06,&quot;isEndPoint&quot;:false},{&quot;x&quot;:49.080000000000005,&quot;y&quot;:123.49,&quot;isEndPoint&quot;:false},{&quot;x&quot;:47.980000000000004,&quot;y&quot;:144.78,&quot;isEndPoint&quot;:true},{&quot;x&quot;:46.790000000000006,&quot;y&quot;:167.78,&quot;isEndPoint&quot;:false},{&quot;x&quot;:45.370000000000005,&quot;y&quot;:190.78,&quot;isEndPoint&quot;:false},{&quot;x&quot;:43.28,&quot;y&quot;:213.78,&quot;isEndPoint&quot;:true},{&quot;x&quot;:41.79,&quot;y&quot;:230.15,&quot;isEndPoint&quot;:false},{&quot;x&quot;:39.96,&quot;y&quot;:246.53,&quot;isEndPoint&quot;:false},{&quot;x&quot;:36.53,&quot;y&quot;:262.61,&quot;isEndPoint&quot;:true},{&quot;x&quot;:35.179401124652465,&quot;y&quot;:269.660904302572,&quot;isEndPoint&quot;:false},{&quot;x&quot;:33.07741036938804,&quot;y&quot;:276.5468516890364,&quot;isEndPoint&quot;:false},{&quot;x&quot;:30.259999999999984,&quot;y&quot;:283.1500000000001,&quot;isEndPoint&quot;:true},{&quot;x&quot;:29.387313243921568,&quot;y&quot;:285.3837616237992,&quot;isEndPoint&quot;:false},{&quot;x&quot;:28.01972669080633,&quot;y&quot;:287.3906948904958,&quot;isEndPoint&quot;:false},{&quot;x&quot;:26.260000000000005,&quot;y&quot;:289.02000000000004,&quot;isEndPoint&quot;:true},{&quot;x&quot;:18.840000000000003,&quot;y&quot;:295.20000000000005,&quot;isEndPoint&quot;:false},{&quot;x&quot;:16.850000000000005,&quot;y&quot;:285.36,&quot;isEndPoint&quot;:false},{&quot;x&quot;:17.790000000000006,&quot;y&quot;:279.92,&quot;isEndPoint&quot;:true},{&quot;x&quot;:27.660000000000004,&quot;y&quot;:222.86,&quot;isEndPoint&quot;:false},{&quot;x&quot;:32.09,&quot;y&quot;:164.63,&quot;isEndPoint&quot;:false},{&quot;x&quot;:32.050000000000004,&quot;y&quot;:106.73000000000002,&quot;isEndPoint&quot;:true},{&quot;x&quot;:32.050000000000004,&quot;y&quot;:98.13000000000002,&quot;isEndPoint&quot;:false},{&quot;x&quot;:32.050000000000004,&quot;y&quot;:89.52000000000001,&quot;isEndPoint&quot;:false},{&quot;x&quot;:33.49,&quot;y&quot;:80.90000000000002,&quot;isEndPoint&quot;:true},{&quot;x&quot;:33.98154967445259,&quot;y&quot;:77.45034177708068,&quot;isEndPoint&quot;:false},{&quot;x&quot;:36.935496744525906,&quot;y&quot;:74.88747151857663,&quot;isEndPoint&quot;:false},{&quot;x&quot;:40.419999999999995,&quot;y&quot;:74.88747151857663,&quot;isEndPoint&quot;:true},{&quot;x&quot;:43.904503255474076,&quot;y&quot;:74.88747151857663,&quot;isEndPoint&quot;:false},{&quot;x&quot;:46.8584503255474,&quot;y&quot;:77.45034177708067,&quot;isEndPoint&quot;:false},{&quot;x&quot;:47.349999999999994,&quot;y&quot;:80.90000000000002,&quot;isEndPoint&quot;:true}],&quot;closed&quot;:true}},&quot;pathStyles&quot;:[{&quot;type&quot;:&quot;FILL&quot;,&quot;fillStyle&quot;:&quot;#a9c7ee&quot;}],&quot;opacity&quot;:1},&quot;cd8d0633-bca9-418f-93ff-384245f64773&quot;:{&quot;type&quot;:&quot;FIGURE_OBJECT&quot;,&quot;id&quot;:&quot;cd8d0633-bca9-418f-93ff-384245f64773&quot;,&quot;parent&quot;:{&quot;type&quot;:&quot;CHILD&quot;,&quot;parentId&quot;:&quot;c2fc0831-2f7d-447e-a3f4-9ca7640c8a72&quot;,&quot;order&quot;:&quot;2&quot;},&quot;relativeTransform&quot;:{&quot;translate&quot;:{&quot;x&quot;:0,&quot;y&quot;:0},&quot;rotate&quot;:0,&quot;skewX&quot;:0,&quot;scale&quot;:{&quot;x&quot;:1,&quot;y&quot;:1}},&quot;path&quot;:{&quot;type&quot;:&quot;SPLINE&quot;,&quot;spline&quot;:{&quot;points&quot;:[{&quot;x&quot;:61.23,&quot;y&quot;:80.88,&quot;isEndPoint&quot;:true},{&quot;x&quot;:57.76,&quot;y&quot;:102.06,&quot;isEndPoint&quot;:false},{&quot;x&quot;:59.54,&quot;y&quot;:123.49,&quot;isEndPoint&quot;:false},{&quot;x&quot;:60.63999999999999,&quot;y&quot;:144.78,&quot;isEndPoint&quot;:true},{&quot;x&quot;:61.81999999999999,&quot;y&quot;:167.78,&quot;isEndPoint&quot;:false},{&quot;x&quot;:63.24999999999999,&quot;y&quot;:190.78,&quot;isEndPoint&quot;:false},{&quot;x&quot;:65.33999999999999,&quot;y&quot;:213.78,&quot;isEndPoint&quot;:true},{&quot;x&quot;:66.82999999999998,&quot;y&quot;:230.15,&quot;isEndPoint&quot;:false},{&quot;x&quot;:68.65999999999998,&quot;y&quot;:246.53,&quot;isEndPoint&quot;:false},{&quot;x&quot;:72.08999999999999,&quot;y&quot;:262.61,&quot;isEndPoint&quot;:true},{&quot;x&quot;:73.44059887534752,&quot;y&quot;:269.660904302572,&quot;isEndPoint&quot;:false},{&quot;x&quot;:75.54258963061197,&quot;y&quot;:276.54685168903643,&quot;isEndPoint&quot;:false},{&quot;x&quot;:78.36000000000003,&quot;y&quot;:283.15000000000015,&quot;isEndPoint&quot;:true},{&quot;x&quot;:79.23268675607841,&quot;y&quot;:285.3837616237992,&quot;isEndPoint&quot;:false},{&quot;x&quot;:80.60027330919365,&quot;y&quot;:287.3906948904958,&quot;isEndPoint&quot;:false},{&quot;x&quot;:82.35999999999999,&quot;y&quot;:289.02000000000004,&quot;isEndPoint&quot;:true},{&quot;x&quot;:89.76999999999998,&quot;y&quot;:295.20000000000005,&quot;isEndPoint&quot;:false},{&quot;x&quot;:91.76999999999998,&quot;y&quot;:285.36,&quot;isEndPoint&quot;:false},{&quot;x&quot;:90.82999999999998,&quot;y&quot;:279.92,&quot;isEndPoint&quot;:true},{&quot;x&quot;:80.95999999999998,&quot;y&quot;:222.86,&quot;isEndPoint&quot;:false},{&quot;x&quot;:76.51999999999998,&quot;y&quot;:164.63,&quot;isEndPoint&quot;:false},{&quot;x&quot;:76.56999999999998,&quot;y&quot;:106.73000000000002,&quot;isEndPoint&quot;:true},{&quot;x&quot;:76.56999999999998,&quot;y&quot;:98.13000000000002,&quot;isEndPoint&quot;:false},{&quot;x&quot;:76.56999999999998,&quot;y&quot;:89.52000000000001,&quot;isEndPoint&quot;:false},{&quot;x&quot;:75.12999999999998,&quot;y&quot;:80.90000000000002,&quot;isEndPoint&quot;:true},{&quot;x&quot;:74.65438102303499,&quot;y&quot;:77.43426402049333,&quot;isEndPoint&quot;:false},{&quot;x&quot;:71.69321944578898,&quot;y&quot;:74.85172212331123,&quot;isEndPoint&quot;:false},{&quot;x&quot;:68.19499999999998,&quot;y&quot;:74.85172212331123,&quot;isEndPoint&quot;:true},{&quot;x&quot;:64.69678055421097,&quot;y&quot;:74.85172212331123,&quot;isEndPoint&quot;:false},{&quot;x&quot;:61.73561897696497,&quot;y&quot;:77.43426402049333,&quot;isEndPoint&quot;:false},{&quot;x&quot;:61.25999999999998,&quot;y&quot;:80.90000000000002,&quot;isEndPoint&quot;:true}],&quot;closed&quot;:true}},&quot;pathStyles&quot;:[{&quot;type&quot;:&quot;FILL&quot;,&quot;fillStyle&quot;:&quot;#a9c7ee&quot;}],&quot;opacity&quot;:1},&quot;da6c5406-d700-4fea-933c-86a817ab3a36&quot;:{&quot;type&quot;:&quot;FIGURE_OBJECT&quot;,&quot;id&quot;:&quot;da6c5406-d700-4fea-933c-86a817ab3a36&quot;,&quot;parent&quot;:{&quot;type&quot;:&quot;CHILD&quot;,&quot;parentId&quot;:&quot;c2fc0831-2f7d-447e-a3f4-9ca7640c8a72&quot;,&quot;order&quot;:&quot;3&quot;},&quot;relativeTransform&quot;:{&quot;translate&quot;:{&quot;x&quot;:54.31,&quot;y&quot;:55.47},&quot;rotate&quot;:0,&quot;skewX&quot;:0,&quot;scale&quot;:{&quot;x&quot;:1,&quot;y&quot;:1}},&quot;path&quot;:{&quot;type&quot;:&quot;ELLIPSE&quot;,&quot;size&quot;:{&quot;x&quot;:101.66,&quot;y&quot;:101.66}},&quot;pathStyles&quot;:[{&quot;type&quot;:&quot;FILL&quot;,&quot;fillStyle&quot;:&quot;#7995bb&quot;}],&quot;opacity&quot;:1},&quot;3ec9f7c7-4192-4a01-af46-ee6dd54472e7&quot;:{&quot;type&quot;:&quot;FIGURE_OBJECT&quot;,&quot;id&quot;:&quot;3ec9f7c7-4192-4a01-af46-ee6dd54472e7&quot;,&quot;parent&quot;:{&quot;type&quot;:&quot;CHILD&quot;,&quot;parentId&quot;:&quot;c2fc0831-2f7d-447e-a3f4-9ca7640c8a72&quot;,&quot;order&quot;:&quot;5&quot;},&quot;relativeTransform&quot;:{&quot;translate&quot;:{&quot;x&quot;:0,&quot;y&quot;:0},&quot;rotate&quot;:0,&quot;skewX&quot;:0,&quot;scale&quot;:{&quot;x&quot;:1,&quot;y&quot;:1}},&quot;path&quot;:{&quot;type&quot;:&quot;SPLINE&quot;,&quot;spline&quot;:{&quot;points&quot;:[{&quot;x&quot;:47.38,&quot;y&quot;:525.18,&quot;isEndPoint&quot;:true},{&quot;x&quot;:50.85,&quot;y&quot;:504.00999999999993,&quot;isEndPoint&quot;:false},{&quot;x&quot;:49.080000000000005,&quot;y&quot;:482.5799999999999,&quot;isEndPoint&quot;:false},{&quot;x&quot;:47.980000000000004,&quot;y&quot;:461.28999999999996,&quot;isEndPoint&quot;:true},{&quot;x&quot;:46.790000000000006,&quot;y&quot;:438.28999999999996,&quot;isEndPoint&quot;:false},{&quot;x&quot;:45.370000000000005,&quot;y&quot;:415.28999999999996,&quot;isEndPoint&quot;:false},{&quot;x&quot;:43.28,&quot;y&quot;:392.28999999999996,&quot;isEndPoint&quot;:true},{&quot;x&quot;:41.79,&quot;y&quot;:375.91999999999996,&quot;isEndPoint&quot;:false},{&quot;x&quot;:39.96,&quot;y&quot;:359.54999999999995,&quot;isEndPoint&quot;:false},{&quot;x&quot;:36.53,&quot;y&quot;:343.46999999999997,&quot;isEndPoint&quot;:true},{&quot;x&quot;:35.18224584274066,&quot;y&quot;:336.4183915112976,&quot;isEndPoint&quot;:false},{&quot;x&quot;:33.08016339303898,&quot;y&quot;:329.5321437414614,&quot;isEndPoint&quot;:false},{&quot;x&quot;:30.260000000000126,&quot;y&quot;:322.9300000000003,&quot;isEndPoint&quot;:true},{&quot;x&quot;:29.387404395329522,&quot;y&quot;:320.69329764572655,&quot;isEndPoint&quot;:false},{&quot;x&quot;:28.0199128995229,&quot;y&quot;:318.6830851468908,&quot;isEndPoint&quot;:false},{&quot;x&quot;:26.259999999999998,&quot;y&quot;:317.04999999999995,&quot;isEndPoint&quot;:true},{&quot;x&quot;:18.839999999999996,&quot;y&quot;:310.86999999999995,&quot;isEndPoint&quot;:false},{&quot;x&quot;:16.849999999999998,&quot;y&quot;:320.71999999999997,&quot;isEndPoint&quot;:false},{&quot;x&quot;:17.79,&quot;y&quot;:326.15,&quot;isEndPoint&quot;:true},{&quot;x&quot;:27.659999999999997,&quot;y&quot;:383.21999999999997,&quot;isEndPoint&quot;:false},{&quot;x&quot;:32.09,&quot;y&quot;:441.44,&quot;isEndPoint&quot;:false},{&quot;x&quot;:32.05,&quot;y&quot;:499.34999999999997,&quot;isEndPoint&quot;:true},{&quot;x&quot;:32.05,&quot;y&quot;:507.95,&quot;isEndPoint&quot;:false},{&quot;x&quot;:32.05,&quot;y&quot;:516.55,&quot;isEndPoint&quot;:false},{&quot;x&quot;:33.489999999999995,&quot;y&quot;:525.17,&quot;isEndPoint&quot;:true},{&quot;x&quot;:33.98154967445259,&quot;y&quot;:528.6196582229193,&quot;isEndPoint&quot;:false},{&quot;x&quot;:36.935496744525906,&quot;y&quot;:531.1825284814233,&quot;isEndPoint&quot;:false},{&quot;x&quot;:40.419999999999995,&quot;y&quot;:531.1825284814233,&quot;isEndPoint&quot;:true},{&quot;x&quot;:43.904503255474076,&quot;y&quot;:531.1825284814233,&quot;isEndPoint&quot;:false},{&quot;x&quot;:46.8584503255474,&quot;y&quot;:528.6196582229193,&quot;isEndPoint&quot;:false},{&quot;x&quot;:47.349999999999994,&quot;y&quot;:525.17,&quot;isEndPoint&quot;:true}],&quot;closed&quot;:true}},&quot;pathStyles&quot;:[{&quot;type&quot;:&quot;FILL&quot;,&quot;fillStyle&quot;:&quot;#a9c7ee&quot;}],&quot;opacity&quot;:1},&quot;e00d1175-2049-47b5-bf45-b233132c6686&quot;:{&quot;type&quot;:&quot;FIGURE_OBJECT&quot;,&quot;id&quot;:&quot;e00d1175-2049-47b5-bf45-b233132c6686&quot;,&quot;parent&quot;:{&quot;type&quot;:&quot;CHILD&quot;,&quot;parentId&quot;:&quot;c2fc0831-2f7d-447e-a3f4-9ca7640c8a72&quot;,&quot;order&quot;:&quot;6&quot;},&quot;relativeTransform&quot;:{&quot;translate&quot;:{&quot;x&quot;:0,&quot;y&quot;:0},&quot;rotate&quot;:0,&quot;skewX&quot;:0,&quot;scale&quot;:{&quot;x&quot;:1,&quot;y&quot;:1}},&quot;path&quot;:{&quot;type&quot;:&quot;SPLINE&quot;,&quot;spline&quot;:{&quot;points&quot;:[{&quot;x&quot;:61.23,&quot;y&quot;:525.18,&quot;isEndPoint&quot;:true},{&quot;x&quot;:57.76,&quot;y&quot;:504.00999999999993,&quot;isEndPoint&quot;:false},{&quot;x&quot;:59.54,&quot;y&quot;:482.5799999999999,&quot;isEndPoint&quot;:false},{&quot;x&quot;:60.63999999999999,&quot;y&quot;:461.28999999999996,&quot;isEndPoint&quot;:true},{&quot;x&quot;:61.81999999999999,&quot;y&quot;:438.28999999999996,&quot;isEndPoint&quot;:false},{&quot;x&quot;:63.24999999999999,&quot;y&quot;:415.28999999999996,&quot;isEndPoint&quot;:false},{&quot;x&quot;:65.33999999999999,&quot;y&quot;:392.28999999999996,&quot;isEndPoint&quot;:true},{&quot;x&quot;:66.82999999999998,&quot;y&quot;:375.91999999999996,&quot;isEndPoint&quot;:false},{&quot;x&quot;:68.65999999999998,&quot;y&quot;:359.54999999999995,&quot;isEndPoint&quot;:false},{&quot;x&quot;:72.08999999999999,&quot;y&quot;:343.46999999999997,&quot;isEndPoint&quot;:true},{&quot;x&quot;:73.43775415725938,&quot;y&quot;:336.41839151129744,&quot;isEndPoint&quot;:false},{&quot;x&quot;:75.53983660696109,&quot;y&quot;:329.5321437414612,&quot;isEndPoint&quot;:false},{&quot;x&quot;:78.35999999999994,&quot;y&quot;:322.93000000000006,&quot;isEndPoint&quot;:true},{&quot;x&quot;:79.23259560467046,&quot;y&quot;:320.69329764572655,&quot;isEndPoint&quot;:false},{&quot;x&quot;:80.60008710047708,&quot;y&quot;:318.6830851468908,&quot;isEndPoint&quot;:false},{&quot;x&quot;:82.36,&quot;y&quot;:317.04999999999995,&quot;isEndPoint&quot;:true},{&quot;x&quot;:89.77,&quot;y&quot;:310.86999999999995,&quot;isEndPoint&quot;:false},{&quot;x&quot;:91.77,&quot;y&quot;:320.71999999999997,&quot;isEndPoint&quot;:false},{&quot;x&quot;:90.83,&quot;y&quot;:326.15,&quot;isEndPoint&quot;:true},{&quot;x&quot;:80.96,&quot;y&quot;:383.21999999999997,&quot;isEndPoint&quot;:false},{&quot;x&quot;:76.52,&quot;y&quot;:441.44,&quot;isEndPoint&quot;:false},{&quot;x&quot;:76.57,&quot;y&quot;:499.34999999999997,&quot;isEndPoint&quot;:true},{&quot;x&quot;:76.57,&quot;y&quot;:507.95,&quot;isEndPoint&quot;:false},{&quot;x&quot;:76.57,&quot;y&quot;:516.55,&quot;isEndPoint&quot;:false},{&quot;x&quot;:75.13,&quot;y&quot;:525.17,&quot;isEndPoint&quot;:true},{&quot;x&quot;:74.65438102303499,&quot;y&quot;:528.6357359795066,&quot;isEndPoint&quot;:false},{&quot;x&quot;:71.69321944578898,&quot;y&quot;:531.2182778766887,&quot;isEndPoint&quot;:false},{&quot;x&quot;:68.19499999999998,&quot;y&quot;:531.2182778766887,&quot;isEndPoint&quot;:true},{&quot;x&quot;:64.69678055421097,&quot;y&quot;:531.2182778766887,&quot;isEndPoint&quot;:false},{&quot;x&quot;:61.73561897696497,&quot;y&quot;:528.6357359795066,&quot;isEndPoint&quot;:false},{&quot;x&quot;:61.25999999999998,&quot;y&quot;:525.17,&quot;isEndPoint&quot;:true}],&quot;closed&quot;:true}},&quot;pathStyles&quot;:[{&quot;type&quot;:&quot;FILL&quot;,&quot;fillStyle&quot;:&quot;#a9c7ee&quot;}],&quot;opacity&quot;:1},&quot;89d5c74b-7171-4d51-847b-4a023d374e46&quot;:{&quot;type&quot;:&quot;FIGURE_OBJECT&quot;,&quot;id&quot;:&quot;89d5c74b-7171-4d51-847b-4a023d374e46&quot;,&quot;parent&quot;:{&quot;type&quot;:&quot;CHILD&quot;,&quot;parentId&quot;:&quot;c2fc0831-2f7d-447e-a3f4-9ca7640c8a72&quot;,&quot;order&quot;:&quot;7&quot;},&quot;relativeTransform&quot;:{&quot;translate&quot;:{&quot;x&quot;:54.31,&quot;y&quot;:550.6},&quot;rotate&quot;:0,&quot;skewX&quot;:0,&quot;scale&quot;:{&quot;x&quot;:1,&quot;y&quot;:1}},&quot;path&quot;:{&quot;type&quot;:&quot;ELLIPSE&quot;,&quot;size&quot;:{&quot;x&quot;:101.66,&quot;y&quot;:101.66}},&quot;pathStyles&quot;:[{&quot;type&quot;:&quot;FILL&quot;,&quot;fillStyle&quot;:&quot;#7995bb&quot;}],&quot;opacity&quot;:1},&quot;cb3b5bc4-d492-4b48-bb69-e5785473a0ed&quot;:{&quot;type&quot;:&quot;FIGURE_OBJECT&quot;,&quot;id&quot;:&quot;cb3b5bc4-d492-4b48-bb69-e5785473a0ed&quot;,&quot;name&quot;:&quot;Ion Channel&quot;,&quot;relativeTransform&quot;:{&quot;translate&quot;:{&quot;x&quot;:-0.0624985308550805,&quot;y&quot;:-6.194610569563544},&quot;rotate&quot;:0,&quot;skewX&quot;:0,&quot;scale&quot;:{&quot;x&quot;:0.6922443151889235,&quot;y&quot;:0.6909257545885634}},&quot;opacity&quot;:1,&quot;image&quot;:{&quot;url&quot;:&quot;https://icons.biorender.com/biorender/5e28a1fb1def080027889a3e/ion-channel.png&quot;,&quot;fallbackUrl&quot;:&quot;https://res.cloudinary.com/dlcjuc3ej/image/upload/v1579721205/tcpnvkq699ajpxcqmeqy.svg#/keystone/api/icons/5e28a1fb1def080027889a3e/ion-channel.svg&quot;,&quot;size&quot;:{&quot;x&quot;:96,&quot;y&quot;:140},&quot;isPremium&quot;:false},&quot;source&quot;:{&quot;id&quot;:&quot;5a02343123871b001202acea&quot;,&quot;type&quot;:&quot;ASSETS&quot;},&quot;pathStyles&quot;:[{&quot;type&quot;:&quot;FILL&quot;,&quot;fillStyle&quot;:&quot;rgb(0,0,0)&quot;}],&quot;isLocked&quot;:false,&quot;parent&quot;:{&quot;type&quot;:&quot;CHILD&quot;,&quot;parentId&quot;:&quot;b8053926-35e1-4864-89c9-f92c083341ee&quot;,&quot;order&quot;:&quot;05&quot;}},&quot;1f60b189-f0d7-407a-8f92-4f9b06cba0bb&quot;:{&quot;type&quot;:&quot;FIGURE_OBJECT&quot;,&quot;id&quot;:&quot;1f60b189-f0d7-407a-8f92-4f9b06cba0bb&quot;,&quot;relativeTransform&quot;:{&quot;translate&quot;:{&quot;x&quot;:0.1585310697948898,&quot;y&quot;:54.98522137510031},&quot;rotate&quot;:0,&quot;skewX&quot;:0,&quot;scale&quot;:{&quot;x&quot;:1,&quot;y&quot;:1}},&quot;opacity&quot;:1,&quot;path&quot;:{&quot;type&quot;:&quot;POLY_LINE&quot;,&quot;points&quot;:[{&quot;x&quot;:0,&quot;y&quot;:-16.741693093002596},{&quot;x&quot;:0,&quot;y&quot;:16.741693093002596}],&quot;closed&quot;:false},&quot;pathStyles&quot;:[{&quot;type&quot;:&quot;FILL&quot;,&quot;fillStyle&quot;:&quot;transparent&quot;},{&quot;type&quot;:&quot;STROKE&quot;,&quot;strokeStyle&quot;:{&quot;units&quot;:&quot;PATH_LENGTH&quot;,&quot;stops&quot;:{&quot;0&quot;:&quot;#23232300&quot;,&quot;1&quot;:&quot;#232323&quot;,&quot;0.45&quot;:&quot;#232323&quot;}},&quot;lineWidth&quot;:1.6490217279490273,&quot;lineJoin&quot;:&quot;round&quot;}],&quot;pathSmoothing&quot;:{&quot;type&quot;:&quot;CATMULL_SMOOTHING&quot;,&quot;smoothing&quot;:0.2},&quot;pathMarkers&quot;:{&quot;markerEnd&quot;:{&quot;type&quot;:&quot;PATH&quot;,&quot;units&quot;:{&quot;type&quot;:&quot;STROKE_WIDTH&quot;,&quot;scale&quot;:0.9},&quot;orient&quot;:{&quot;type&quot;:&quot;CLIPPED_CHORD&quot;},&quot;clipDistance&quot;:4,&quot;name&quot;:&quot;arrow&quot;,&quot;relativeTransform&quot;:{&quot;translate&quot;:{&quot;x&quot;:0,&quot;y&quot;:0},&quot;rotate&quot;:0,&quot;skewX&quot;:0,&quot;scale&quot;:{&quot;x&quot;:1,&quot;y&quot;:1}},&quot;path&quot;:{&quot;type&quot;:&quot;SPLINE&quot;,&quot;spline&quot;:{&quot;points&quot;:[{&quot;x&quot;:0,&quot;y&quot;:0,&quot;isEndPoint&quot;:true},{&quot;x&quot;:-5,&quot;y&quot;:-2.5,&quot;isEndPoint&quot;:true},{&quot;x&quot;:-5,&quot;y&quot;:2.5,&quot;isEndPoint&quot;:true}],&quot;closed&quot;:true}},&quot;pathStyles&quot;:[{&quot;type&quot;:&quot;FILL&quot;,&quot;fillStyle&quot;:&quot;context-stroke-flat&quot;}]}},&quot;isLocked&quot;:false,&quot;parent&quot;:{&quot;type&quot;:&quot;CHILD&quot;,&quot;parentId&quot;:&quot;b8053926-35e1-4864-89c9-f92c083341ee&quot;,&quot;order&quot;:&quot;1&quot;}},&quot;46d2ecfc-e7d5-4123-9b79-24585a941f55&quot;:{&quot;type&quot;:&quot;FIGURE_OBJECT&quot;,&quot;id&quot;:&quot;46d2ecfc-e7d5-4123-9b79-24585a941f55&quot;,&quot;name&quot;:&quot;Sphere&quot;,&quot;relativeTransform&quot;:{&quot;translate&quot;:{&quot;x&quot;:-27.72477732809563,&quot;y&quot;:-101.2595873480704},&quot;rotate&quot;:0,&quot;skewX&quot;:0,&quot;scale&quot;:{&quot;x&quot;:0.0659608691179611,&quot;y&quot;:0.0659608691179611}},&quot;opacity&quot;:1,&quot;image&quot;:{&quot;url&quot;:&quot;https://icons.biorender.com/biorender/5f4529c2929bce0028c9f87c/sphere.png&quot;,&quot;fallbackUrl&quot;:&quot;https://res.cloudinary.com/dlcjuc3ej/image/upload/v1598368171/hn8prk1mpbi6hpkigwlz.svg#/keystone/api/icons/5f4529c2929bce0028c9f87c/sphere.svg&quot;,&quot;size&quot;:{&quot;x&quot;:150,&quot;y&quot;:150},&quot;isPremium&quot;:false},&quot;source&quot;:{&quot;id&quot;:&quot;5b8847989629ce1400901caa&quot;,&quot;type&quot;:&quot;ASSETS&quot;},&quot;pathStyles&quot;:[{&quot;type&quot;:&quot;FILL&quot;,&quot;fillStyle&quot;:&quot;rgb(0,0,0)&quot;}],&quot;isLocked&quot;:false,&quot;parent&quot;:{&quot;type&quot;:&quot;CHILD&quot;,&quot;parentId&quot;:&quot;b8053926-35e1-4864-89c9-f92c083341ee&quot;,&quot;order&quot;:&quot;15&quot;}},&quot;1f736e97-8fa8-47f1-85d2-f9a3b963533c&quot;:{&quot;type&quot;:&quot;FIGURE_OBJECT&quot;,&quot;id&quot;:&quot;1f736e97-8fa8-47f1-85d2-f9a3b963533c&quot;,&quot;name&quot;:&quot;Sphere&quot;,&quot;relativeTransform&quot;:{&quot;translate&quot;:{&quot;x&quot;:15.826755783970778,&quot;y&quot;:-83.92307916801309},&quot;rotate&quot;:0,&quot;skewX&quot;:0,&quot;scale&quot;:{&quot;x&quot;:0.0659608691179611,&quot;y&quot;:0.0659608691179611}},&quot;opacity&quot;:1,&quot;image&quot;:{&quot;url&quot;:&quot;https://icons.biorender.com/biorender/5f4529c2929bce0028c9f87c/sphere.png&quot;,&quot;fallbackUrl&quot;:&quot;https://res.cloudinary.com/dlcjuc3ej/image/upload/v1598368171/hn8prk1mpbi6hpkigwlz.svg#/keystone/api/icons/5f4529c2929bce0028c9f87c/sphere.svg&quot;,&quot;size&quot;:{&quot;x&quot;:150,&quot;y&quot;:150},&quot;isPremium&quot;:false},&quot;source&quot;:{&quot;id&quot;:&quot;5b8847989629ce1400901caa&quot;,&quot;type&quot;:&quot;ASSETS&quot;},&quot;pathStyles&quot;:[{&quot;type&quot;:&quot;FILL&quot;,&quot;fillStyle&quot;:&quot;rgb(0,0,0)&quot;}],&quot;isLocked&quot;:false,&quot;parent&quot;:{&quot;type&quot;:&quot;CHILD&quot;,&quot;parentId&quot;:&quot;b8053926-35e1-4864-89c9-f92c083341ee&quot;,&quot;order&quot;:&quot;2&quot;}},&quot;5ce873ef-ab0e-4fa0-bded-ea7c7818b15f&quot;:{&quot;type&quot;:&quot;FIGURE_OBJECT&quot;,&quot;id&quot;:&quot;5ce873ef-ab0e-4fa0-bded-ea7c7818b15f&quot;,&quot;name&quot;:&quot;Sphere&quot;,&quot;relativeTransform&quot;:{&quot;translate&quot;:{&quot;x&quot;:-9.58553832065633,&quot;y&quot;:-91.36545698037611},&quot;rotate&quot;:0,&quot;skewX&quot;:0,&quot;scale&quot;:{&quot;x&quot;:0.0659608691179611,&quot;y&quot;:0.0659608691179611}},&quot;opacity&quot;:1,&quot;image&quot;:{&quot;url&quot;:&quot;https://icons.biorender.com/biorender/5f4529c2929bce0028c9f87c/sphere.png&quot;,&quot;fallbackUrl&quot;:&quot;https://res.cloudinary.com/dlcjuc3ej/image/upload/v1598368171/hn8prk1mpbi6hpkigwlz.svg#/keystone/api/icons/5f4529c2929bce0028c9f87c/sphere.svg&quot;,&quot;size&quot;:{&quot;x&quot;:150,&quot;y&quot;:150},&quot;isPremium&quot;:false},&quot;source&quot;:{&quot;id&quot;:&quot;5b8847989629ce1400901caa&quot;,&quot;type&quot;:&quot;ASSETS&quot;},&quot;pathStyles&quot;:[{&quot;type&quot;:&quot;FILL&quot;,&quot;fillStyle&quot;:&quot;rgb(0,0,0)&quot;}],&quot;isLocked&quot;:false,&quot;parent&quot;:{&quot;type&quot;:&quot;CHILD&quot;,&quot;parentId&quot;:&quot;b8053926-35e1-4864-89c9-f92c083341ee&quot;,&quot;order&quot;:&quot;25&quot;}},&quot;742aa7ff-aa53-471d-8ed6-efce5d40e7eb&quot;:{&quot;type&quot;:&quot;FIGURE_OBJECT&quot;,&quot;id&quot;:&quot;742aa7ff-aa53-471d-8ed6-efce5d40e7eb&quot;,&quot;name&quot;:&quot;Sphere&quot;,&quot;relativeTransform&quot;:{&quot;translate&quot;:{&quot;x&quot;:-0.5159188169366802,&quot;y&quot;:-38.5967616860076},&quot;rotate&quot;:0,&quot;skewX&quot;:0,&quot;scale&quot;:{&quot;x&quot;:0.0659608691179611,&quot;y&quot;:0.0659608691179611}},&quot;opacity&quot;:1,&quot;image&quot;:{&quot;url&quot;:&quot;https://icons.biorender.com/biorender/5f4529c2929bce0028c9f87c/sphere.png&quot;,&quot;fallbackUrl&quot;:&quot;https://res.cloudinary.com/dlcjuc3ej/image/upload/v1598368171/hn8prk1mpbi6hpkigwlz.svg#/keystone/api/icons/5f4529c2929bce0028c9f87c/sphere.svg&quot;,&quot;size&quot;:{&quot;x&quot;:150,&quot;y&quot;:150},&quot;isPremium&quot;:false},&quot;source&quot;:{&quot;id&quot;:&quot;5b8847989629ce1400901caa&quot;,&quot;type&quot;:&quot;ASSETS&quot;},&quot;pathStyles&quot;:[{&quot;type&quot;:&quot;FILL&quot;,&quot;fillStyle&quot;:&quot;rgb(0,0,0)&quot;}],&quot;isLocked&quot;:false,&quot;parent&quot;:{&quot;type&quot;:&quot;CHILD&quot;,&quot;parentId&quot;:&quot;b8053926-35e1-4864-89c9-f92c083341ee&quot;,&quot;order&quot;:&quot;3&quot;}},&quot;585f1c4f-9d12-42b4-aa6d-1b5e3082944d&quot;:{&quot;type&quot;:&quot;FIGURE_OBJECT&quot;,&quot;id&quot;:&quot;585f1c4f-9d12-42b4-aa6d-1b5e3082944d&quot;,&quot;name&quot;:&quot;Sphere&quot;,&quot;relativeTransform&quot;:{&quot;translate&quot;:{&quot;x&quot;:-0.5159188169366802,&quot;y&quot;:-13.861435766772107},&quot;rotate&quot;:0,&quot;skewX&quot;:0,&quot;scale&quot;:{&quot;x&quot;:0.0659608691179611,&quot;y&quot;:0.0659608691179611}},&quot;opacity&quot;:1,&quot;image&quot;:{&quot;url&quot;:&quot;https://icons.biorender.com/biorender/5f4529c2929bce0028c9f87c/sphere.png&quot;,&quot;fallbackUrl&quot;:&quot;https://res.cloudinary.com/dlcjuc3ej/image/upload/v1598368171/hn8prk1mpbi6hpkigwlz.svg#/keystone/api/icons/5f4529c2929bce0028c9f87c/sphere.svg&quot;,&quot;size&quot;:{&quot;x&quot;:150,&quot;y&quot;:150},&quot;isPremium&quot;:false},&quot;source&quot;:{&quot;id&quot;:&quot;5b8847989629ce1400901caa&quot;,&quot;type&quot;:&quot;ASSETS&quot;},&quot;pathStyles&quot;:[{&quot;type&quot;:&quot;FILL&quot;,&quot;fillStyle&quot;:&quot;rgb(0,0,0)&quot;}],&quot;isLocked&quot;:false,&quot;parent&quot;:{&quot;type&quot;:&quot;CHILD&quot;,&quot;parentId&quot;:&quot;b8053926-35e1-4864-89c9-f92c083341ee&quot;,&quot;order&quot;:&quot;4&quot;}},&quot;3ff9fc89-0cd1-4ae2-8dd2-6d7367e3d9c9&quot;:{&quot;type&quot;:&quot;FIGURE_OBJECT&quot;,&quot;id&quot;:&quot;3ff9fc89-0cd1-4ae2-8dd2-6d7367e3d9c9&quot;,&quot;name&quot;:&quot;Sphere&quot;,&quot;relativeTransform&quot;:{&quot;translate&quot;:{&quot;x&quot;:0.15853106979414644,&quot;y&quot;:26.539596567979},&quot;rotate&quot;:0,&quot;skewX&quot;:0,&quot;scale&quot;:{&quot;x&quot;:0.0659608691179611,&quot;y&quot;:0.0659608691179611}},&quot;opacity&quot;:1,&quot;image&quot;:{&quot;url&quot;:&quot;https://icons.biorender.com/biorender/5f4529c2929bce0028c9f87c/sphere.png&quot;,&quot;fallbackUrl&quot;:&quot;https://res.cloudinary.com/dlcjuc3ej/image/upload/v1598368171/hn8prk1mpbi6hpkigwlz.svg#/keystone/api/icons/5f4529c2929bce0028c9f87c/sphere.svg&quot;,&quot;size&quot;:{&quot;x&quot;:150,&quot;y&quot;:150},&quot;isPremium&quot;:false},&quot;source&quot;:{&quot;id&quot;:&quot;5b8847989629ce1400901caa&quot;,&quot;type&quot;:&quot;ASSETS&quot;},&quot;pathStyles&quot;:[{&quot;type&quot;:&quot;FILL&quot;,&quot;fillStyle&quot;:&quot;rgb(0,0,0)&quot;}],&quot;isLocked&quot;:false,&quot;parent&quot;:{&quot;type&quot;:&quot;CHILD&quot;,&quot;parentId&quot;:&quot;b8053926-35e1-4864-89c9-f92c083341ee&quot;,&quot;order&quot;:&quot;5&quot;}},&quot;d3761866-3627-403b-a168-44516b3734cd&quot;:{&quot;type&quot;:&quot;FIGURE_OBJECT&quot;,&quot;id&quot;:&quot;d3761866-3627-403b-a168-44516b3734cd&quot;,&quot;name&quot;:&quot;Sphere&quot;,&quot;relativeTransform&quot;:{&quot;translate&quot;:{&quot;x&quot;:0.15853106979414644,&quot;y&quot;:84.58103883746475},&quot;rotate&quot;:0,&quot;skewX&quot;:0,&quot;scale&quot;:{&quot;x&quot;:0.0659608691179611,&quot;y&quot;:0.0659608691179611}},&quot;opacity&quot;:1,&quot;image&quot;:{&quot;url&quot;:&quot;https://icons.biorender.com/biorender/5f4529c2929bce0028c9f87c/sphere.png&quot;,&quot;fallbackUrl&quot;:&quot;https://res.cloudinary.com/dlcjuc3ej/image/upload/v1598368171/hn8prk1mpbi6hpkigwlz.svg#/keystone/api/icons/5f4529c2929bce0028c9f87c/sphere.svg&quot;,&quot;size&quot;:{&quot;x&quot;:150,&quot;y&quot;:150},&quot;isPremium&quot;:false},&quot;source&quot;:{&quot;id&quot;:&quot;5b8847989629ce1400901caa&quot;,&quot;type&quot;:&quot;ASSETS&quot;},&quot;pathStyles&quot;:[{&quot;type&quot;:&quot;FILL&quot;,&quot;fillStyle&quot;:&quot;rgb(0,0,0)&quot;}],&quot;isLocked&quot;:false,&quot;parent&quot;:{&quot;type&quot;:&quot;CHILD&quot;,&quot;parentId&quot;:&quot;b8053926-35e1-4864-89c9-f92c083341ee&quot;,&quot;order&quot;:&quot;55&quot;}},&quot;c461a34b-34a6-4380-96e8-902e3dd80bdc&quot;:{&quot;type&quot;:&quot;FIGURE_OBJECT&quot;,&quot;id&quot;:&quot;c461a34b-34a6-4380-96e8-902e3dd80bdc&quot;,&quot;name&quot;:&quot;Sphere&quot;,&quot;relativeTransform&quot;:{&quot;translate&quot;:{&quot;x&quot;:29.15909645443838,&quot;y&quot;:103.73311993999408},&quot;rotate&quot;:0,&quot;skewX&quot;:0,&quot;scale&quot;:{&quot;x&quot;:0.0659608691179611,&quot;y&quot;:0.0659608691179611}},&quot;opacity&quot;:1,&quot;image&quot;:{&quot;url&quot;:&quot;https://icons.biorender.com/biorender/5f4529c2929bce0028c9f87c/sphere.png&quot;,&quot;fallbackUrl&quot;:&quot;https://res.cloudinary.com/dlcjuc3ej/image/upload/v1598368171/hn8prk1mpbi6hpkigwlz.svg#/keystone/api/icons/5f4529c2929bce0028c9f87c/sphere.svg&quot;,&quot;size&quot;:{&quot;x&quot;:150,&quot;y&quot;:150},&quot;isPremium&quot;:false},&quot;source&quot;:{&quot;id&quot;:&quot;5b8847989629ce1400901caa&quot;,&quot;type&quot;:&quot;ASSETS&quot;},&quot;pathStyles&quot;:[{&quot;type&quot;:&quot;FILL&quot;,&quot;fillStyle&quot;:&quot;rgb(0,0,0)&quot;}],&quot;isLocked&quot;:false,&quot;parent&quot;:{&quot;type&quot;:&quot;CHILD&quot;,&quot;parentId&quot;:&quot;b8053926-35e1-4864-89c9-f92c083341ee&quot;,&quot;order&quot;:&quot;6&quot;}},&quot;7f0c691e-5eb5-4664-a23d-190095efe100&quot;:{&quot;type&quot;:&quot;FIGURE_OBJECT&quot;,&quot;id&quot;:&quot;7f0c691e-5eb5-4664-a23d-190095efe100&quot;,&quot;name&quot;:&quot;Sphere&quot;,&quot;relativeTransform&quot;:{&quot;translate&quot;:{&quot;x&quot;:-22.777712144248486,&quot;y&quot;:100.41329644750357},&quot;rotate&quot;:0,&quot;skewX&quot;:0,&quot;scale&quot;:{&quot;x&quot;:0.0659608691179611,&quot;y&quot;:0.0659608691179611}},&quot;opacity&quot;:1,&quot;image&quot;:{&quot;url&quot;:&quot;https://icons.biorender.com/biorender/5f4529c2929bce0028c9f87c/sphere.png&quot;,&quot;fallbackUrl&quot;:&quot;https://res.cloudinary.com/dlcjuc3ej/image/upload/v1598368171/hn8prk1mpbi6hpkigwlz.svg#/keystone/api/icons/5f4529c2929bce0028c9f87c/sphere.svg&quot;,&quot;size&quot;:{&quot;x&quot;:150,&quot;y&quot;:150},&quot;isPremium&quot;:false},&quot;source&quot;:{&quot;id&quot;:&quot;5b8847989629ce1400901caa&quot;,&quot;type&quot;:&quot;ASSETS&quot;},&quot;pathStyles&quot;:[{&quot;type&quot;:&quot;FILL&quot;,&quot;fillStyle&quot;:&quot;rgb(0,0,0)&quot;}],&quot;isLocked&quot;:false,&quot;parent&quot;:{&quot;type&quot;:&quot;CHILD&quot;,&quot;parentId&quot;:&quot;b8053926-35e1-4864-89c9-f92c083341ee&quot;,&quot;order&quot;:&quot;65&quot;}},&quot;208083b3-3ad4-421f-8972-3e080c8d853a&quot;:{&quot;type&quot;:&quot;FIGURE_OBJECT&quot;,&quot;id&quot;:&quot;208083b3-3ad4-421f-8972-3e080c8d853a&quot;,&quot;name&quot;:&quot;Sphere&quot;,&quot;relativeTransform&quot;:{&quot;translate&quot;:{&quot;x&quot;:5.932580650207849,&quot;y&quot;:100.41329644750357},&quot;rotate&quot;:0,&quot;skewX&quot;:0,&quot;scale&quot;:{&quot;x&quot;:0.0659608691179611,&quot;y&quot;:0.0659608691179611}},&quot;opacity&quot;:1,&quot;image&quot;:{&quot;url&quot;:&quot;https://icons.biorender.com/biorender/5f4529c2929bce0028c9f87c/sphere.png&quot;,&quot;fallbackUrl&quot;:&quot;https://res.cloudinary.com/dlcjuc3ej/image/upload/v1598368171/hn8prk1mpbi6hpkigwlz.svg#/keystone/api/icons/5f4529c2929bce0028c9f87c/sphere.svg&quot;,&quot;size&quot;:{&quot;x&quot;:150,&quot;y&quot;:150},&quot;isPremium&quot;:false},&quot;source&quot;:{&quot;id&quot;:&quot;5b8847989629ce1400901caa&quot;,&quot;type&quot;:&quot;ASSETS&quot;},&quot;pathStyles&quot;:[{&quot;type&quot;:&quot;FILL&quot;,&quot;fillStyle&quot;:&quot;rgb(0,0,0)&quot;}],&quot;isLocked&quot;:false,&quot;parent&quot;:{&quot;type&quot;:&quot;CHILD&quot;,&quot;parentId&quot;:&quot;b8053926-35e1-4864-89c9-f92c083341ee&quot;,&quot;order&quot;:&quot;7&quot;}},&quot;43413d9b-5c25-41b9-8bbd-7b3e55de83e8&quot;:{&quot;type&quot;:&quot;FIGURE_OBJECT&quot;,&quot;id&quot;:&quot;43413d9b-5c25-41b9-8bbd-7b3e55de83e8&quot;,&quot;name&quot;:&quot;Sphere&quot;,&quot;relativeTransform&quot;:{&quot;translate&quot;:{&quot;x&quot;:15.826711017902138,&quot;y&quot;:78.80946278964319},&quot;rotate&quot;:0,&quot;skewX&quot;:0,&quot;scale&quot;:{&quot;x&quot;:0.0659608691179611,&quot;y&quot;:0.0659608691179611}},&quot;opacity&quot;:1,&quot;image&quot;:{&quot;url&quot;:&quot;https://icons.biorender.com/biorender/5f4529c2929bce0028c9f87c/sphere.png&quot;,&quot;fallbackUrl&quot;:&quot;https://res.cloudinary.com/dlcjuc3ej/image/upload/v1598368171/hn8prk1mpbi6hpkigwlz.svg#/keystone/api/icons/5f4529c2929bce0028c9f87c/sphere.svg&quot;,&quot;size&quot;:{&quot;x&quot;:150,&quot;y&quot;:150},&quot;isPremium&quot;:false},&quot;source&quot;:{&quot;id&quot;:&quot;5b8847989629ce1400901caa&quot;,&quot;type&quot;:&quot;ASSETS&quot;},&quot;pathStyles&quot;:[{&quot;type&quot;:&quot;FILL&quot;,&quot;fillStyle&quot;:&quot;rgb(0,0,0)&quot;}],&quot;isLocked&quot;:false,&quot;parent&quot;:{&quot;type&quot;:&quot;CHILD&quot;,&quot;parentId&quot;:&quot;b8053926-35e1-4864-89c9-f92c083341ee&quot;,&quot;order&quot;:&quot;75&quot;}},&quot;8d1748bb-72b3-4c21-b9f4-d1fafdadb037&quot;:{&quot;type&quot;:&quot;FIGURE_OBJECT&quot;,&quot;id&quot;:&quot;8d1748bb-72b3-4c21-b9f4-d1fafdadb037&quot;,&quot;name&quot;:&quot;Sphere&quot;,&quot;relativeTransform&quot;:{&quot;translate&quot;:{&quot;x&quot;:0.30859204703773013,&quot;y&quot;:-64.9811093331918},&quot;rotate&quot;:0,&quot;skewX&quot;:0,&quot;scale&quot;:{&quot;x&quot;:0.0659608691179611,&quot;y&quot;:0.0659608691179611}},&quot;opacity&quot;:1,&quot;image&quot;:{&quot;url&quot;:&quot;https://icons.biorender.com/biorender/5f4529c2929bce0028c9f87c/sphere.png&quot;,&quot;fallbackUrl&quot;:&quot;https://res.cloudinary.com/dlcjuc3ej/image/upload/v1598368171/hn8prk1mpbi6hpkigwlz.svg#/keystone/api/icons/5f4529c2929bce0028c9f87c/sphere.svg&quot;,&quot;size&quot;:{&quot;x&quot;:150,&quot;y&quot;:150},&quot;isPremium&quot;:false},&quot;source&quot;:{&quot;id&quot;:&quot;5b8847989629ce1400901caa&quot;,&quot;type&quot;:&quot;ASSETS&quot;},&quot;pathStyles&quot;:[{&quot;type&quot;:&quot;FILL&quot;,&quot;fillStyle&quot;:&quot;rgb(0,0,0)&quot;}],&quot;isLocked&quot;:false,&quot;parent&quot;:{&quot;type&quot;:&quot;CHILD&quot;,&quot;parentId&quot;:&quot;b8053926-35e1-4864-89c9-f92c083341ee&quot;,&quot;order&quot;:&quot;8&quot;}},&quot;cadc3bd6-79ca-45a7-98d8-b323893e1379&quot;:{&quot;type&quot;:&quot;FIGURE_OBJECT&quot;,&quot;id&quot;:&quot;cadc3bd6-79ca-45a7-98d8-b323893e1379&quot;,&quot;name&quot;:&quot;Sphere&quot;,&quot;relativeTransform&quot;:{&quot;translate&quot;:{&quot;x&quot;:5.932580650207849,&quot;y&quot;:-103.73311993999408},&quot;rotate&quot;:0,&quot;skewX&quot;:0,&quot;scale&quot;:{&quot;x&quot;:0.0659608691179611,&quot;y&quot;:0.0659608691179611}},&quot;opacity&quot;:1,&quot;image&quot;:{&quot;url&quot;:&quot;https://icons.biorender.com/biorender/5f4529c2929bce0028c9f87c/sphere.png&quot;,&quot;fallbackUrl&quot;:&quot;https://res.cloudinary.com/dlcjuc3ej/image/upload/v1598368171/hn8prk1mpbi6hpkigwlz.svg#/keystone/api/icons/5f4529c2929bce0028c9f87c/sphere.svg&quot;,&quot;size&quot;:{&quot;x&quot;:150,&quot;y&quot;:150},&quot;isPremium&quot;:false},&quot;source&quot;:{&quot;id&quot;:&quot;5b8847989629ce1400901caa&quot;,&quot;type&quot;:&quot;ASSETS&quot;},&quot;pathStyles&quot;:[{&quot;type&quot;:&quot;FILL&quot;,&quot;fillStyle&quot;:&quot;rgb(0,0,0)&quot;}],&quot;isLocked&quot;:false,&quot;parent&quot;:{&quot;type&quot;:&quot;CHILD&quot;,&quot;parentId&quot;:&quot;b8053926-35e1-4864-89c9-f92c083341ee&quot;,&quot;order&quot;:&quot;9&quot;}}}}"/>
  </we:properties>
  <we:bindings/>
  <we:snapshot xmlns:r="http://schemas.openxmlformats.org/officeDocument/2006/relationships"/>
  <we:extLst>
    <a:ext xmlns:a="http://schemas.openxmlformats.org/drawingml/2006/main" uri="{0858819E-0033-43BF-8937-05EC82904868}">
      <we:backgroundApp state="1" runtimeId="Taskpane.Url"/>
    </a:ext>
  </we:extLst>
</we:webextension>
</file>

<file path=docProps/app.xml><?xml version="1.0" encoding="utf-8"?>
<Properties xmlns="http://schemas.openxmlformats.org/officeDocument/2006/extended-properties" xmlns:vt="http://schemas.openxmlformats.org/officeDocument/2006/docPropsVTypes">
  <TotalTime>4880</TotalTime>
  <Words>1391</Words>
  <Application>Microsoft Office PowerPoint</Application>
  <PresentationFormat>On-screen Show (16:9)</PresentationFormat>
  <Paragraphs>171</Paragraphs>
  <Slides>18</Slides>
  <Notes>9</Notes>
  <HiddenSlides>0</HiddenSlides>
  <MMClips>4</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18</vt:i4>
      </vt:variant>
    </vt:vector>
  </HeadingPairs>
  <TitlesOfParts>
    <vt:vector size="30" baseType="lpstr">
      <vt:lpstr>ＭＳ Ｐゴシック</vt:lpstr>
      <vt:lpstr>AdvMinionNormal_Rm</vt:lpstr>
      <vt:lpstr>Aptos</vt:lpstr>
      <vt:lpstr>Arial</vt:lpstr>
      <vt:lpstr>Calibri</vt:lpstr>
      <vt:lpstr>Cambria</vt:lpstr>
      <vt:lpstr>Helvetica</vt:lpstr>
      <vt:lpstr>MuseoSans</vt:lpstr>
      <vt:lpstr>system-ui</vt:lpstr>
      <vt:lpstr>Times New Roman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What does Hi1a do to the hallmarks of  EAE/MS?</vt:lpstr>
      <vt:lpstr>What does Hi1a do to the hallmarks of  EAE/MS?</vt:lpstr>
      <vt:lpstr>ASIC1a is present in active EAE lesions</vt:lpstr>
      <vt:lpstr>Does Hi1a get into the brain and spinal cord? </vt:lpstr>
      <vt:lpstr>PowerPoint Presentation</vt:lpstr>
      <vt:lpstr>PowerPoint Presentation</vt:lpstr>
      <vt:lpstr>Summary &amp; Future Directions</vt:lpstr>
      <vt:lpstr>Acknowledgements</vt:lpstr>
      <vt:lpstr>Extras for QA</vt:lpstr>
      <vt:lpstr>Multiple Sclerosis</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Muhammad Afzaal</dc:creator>
  <cp:lastModifiedBy>Muhammad Sarwar</cp:lastModifiedBy>
  <cp:revision>442</cp:revision>
  <dcterms:created xsi:type="dcterms:W3CDTF">2006-08-16T00:00:00Z</dcterms:created>
  <dcterms:modified xsi:type="dcterms:W3CDTF">2024-08-18T06:26:20Z</dcterms:modified>
</cp:coreProperties>
</file>